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2" r:id="rId10"/>
    <p:sldId id="270" r:id="rId11"/>
    <p:sldId id="271" r:id="rId12"/>
    <p:sldId id="272" r:id="rId13"/>
    <p:sldId id="273" r:id="rId14"/>
    <p:sldId id="274" r:id="rId15"/>
    <p:sldId id="275" r:id="rId16"/>
    <p:sldId id="288" r:id="rId17"/>
    <p:sldId id="289" r:id="rId18"/>
    <p:sldId id="279" r:id="rId19"/>
    <p:sldId id="280" r:id="rId20"/>
    <p:sldId id="281" r:id="rId21"/>
    <p:sldId id="282" r:id="rId22"/>
    <p:sldId id="290" r:id="rId23"/>
    <p:sldId id="265" r:id="rId24"/>
    <p:sldId id="266" r:id="rId25"/>
    <p:sldId id="267" r:id="rId26"/>
    <p:sldId id="268" r:id="rId27"/>
    <p:sldId id="285" r:id="rId28"/>
    <p:sldId id="269" r:id="rId29"/>
    <p:sldId id="293" r:id="rId30"/>
    <p:sldId id="291" r:id="rId31"/>
    <p:sldId id="286" r:id="rId32"/>
    <p:sldId id="287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scadia Mono"/>
        <a:ea typeface="Cascadia Mono"/>
        <a:cs typeface="Cascadia Mono"/>
        <a:sym typeface="Cascadia Mo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ED3"/>
          </a:solidFill>
        </a:fill>
      </a:tcStyle>
    </a:wholeTbl>
    <a:band2H>
      <a:tcTxStyle/>
      <a:tcStyle>
        <a:tcBdr/>
        <a:fill>
          <a:solidFill>
            <a:srgbClr val="F6E8EA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ACE"/>
          </a:solidFill>
        </a:fill>
      </a:tcStyle>
    </a:wholeTbl>
    <a:band2H>
      <a:tcTxStyle/>
      <a:tcStyle>
        <a:tcBdr/>
        <a:fill>
          <a:solidFill>
            <a:srgbClr val="F6EDE8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E6"/>
          </a:solidFill>
        </a:fill>
      </a:tcStyle>
    </a:wholeTbl>
    <a:band2H>
      <a:tcTxStyle/>
      <a:tcStyle>
        <a:tcBdr/>
        <a:fill>
          <a:solidFill>
            <a:srgbClr val="E7E9F3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scadia Mono"/>
          <a:ea typeface="Cascadia Mono"/>
          <a:cs typeface="Cascadia Mon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scadia Mono"/>
          <a:ea typeface="Cascadia Mono"/>
          <a:cs typeface="Cascadia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5"/>
    <p:restoredTop sz="80927"/>
  </p:normalViewPr>
  <p:slideViewPr>
    <p:cSldViewPr snapToGrid="0">
      <p:cViewPr varScale="1">
        <p:scale>
          <a:sx n="116" d="100"/>
          <a:sy n="116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welcome to the session Scripting with WSL interoperability: Tips and Ticks. </a:t>
            </a:r>
          </a:p>
          <a:p>
            <a:r>
              <a:rPr lang="en-US" dirty="0"/>
              <a:t>I am </a:t>
            </a:r>
            <a:r>
              <a:rPr lang="en-US" dirty="0" err="1"/>
              <a:t>Jinming</a:t>
            </a:r>
            <a:r>
              <a:rPr lang="en-US" dirty="0"/>
              <a:t> Wu, but you can just call me Patrick. </a:t>
            </a:r>
          </a:p>
          <a:p>
            <a:endParaRPr lang="en-US" dirty="0"/>
          </a:p>
          <a:p>
            <a:r>
              <a:rPr lang="en-US" dirty="0"/>
              <a:t>In this session, I will cover some tips and tricks you might need when scripting with WSL interoperability. and I will use a</a:t>
            </a:r>
            <a:r>
              <a:rPr lang="zh-CN" altLang="en-US" dirty="0"/>
              <a:t> </a:t>
            </a:r>
            <a:r>
              <a:rPr lang="en-US" altLang="zh-CN" dirty="0"/>
              <a:t>brand-new</a:t>
            </a:r>
            <a:r>
              <a:rPr lang="en-US" dirty="0"/>
              <a:t> feature that will be released in WSL Utilities</a:t>
            </a:r>
            <a:r>
              <a:rPr lang="zh-CN" altLang="en-US" dirty="0"/>
              <a:t> </a:t>
            </a:r>
            <a:r>
              <a:rPr lang="en-US" altLang="ja-JP" dirty="0"/>
              <a:t>to demonstrate how you can leverage WSL Interoperability to do awesome things.</a:t>
            </a:r>
          </a:p>
        </p:txBody>
      </p:sp>
    </p:spTree>
    <p:extLst>
      <p:ext uri="{BB962C8B-B14F-4D97-AF65-F5344CB8AC3E}">
        <p14:creationId xmlns:p14="http://schemas.microsoft.com/office/powerpoint/2010/main" val="20032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5327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Use the word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Arguments</a:t>
            </a:r>
            <a:r>
              <a:t>!</a:t>
            </a:r>
          </a:p>
          <a:p>
            <a:pPr>
              <a:defRPr sz="2000"/>
            </a:pPr>
            <a:r>
              <a:t>First demo here(wsl.exe -e part); using Windows PowerShell (For Demo Use) to run ./wsl-e-param-compare.ps1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Helps you that </a:t>
            </a:r>
          </a:p>
        </p:txBody>
      </p:sp>
    </p:spTree>
    <p:extLst>
      <p:ext uri="{BB962C8B-B14F-4D97-AF65-F5344CB8AC3E}">
        <p14:creationId xmlns:p14="http://schemas.microsoft.com/office/powerpoint/2010/main" val="2889716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Demo here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1787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Before we begin, I would like to talk a bit about my self.</a:t>
            </a:r>
          </a:p>
          <a:p>
            <a:r>
              <a:rPr dirty="0"/>
              <a:t>5 Sep 2016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1" dirty="0"/>
              <a:t>Before WSL is awesome</a:t>
            </a:r>
          </a:p>
          <a:p>
            <a:pPr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I have been using WSL since its first release in insider fast ring, at the time it is called Bash on Ubuntu on Windows. </a:t>
            </a:r>
          </a:p>
          <a:p>
            <a:pPr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More I use WSL, the more I find WSL is awesome. (</a:t>
            </a:r>
            <a:r>
              <a:rPr lang="en-US" b="1" dirty="0"/>
              <a:t>WSL is Awesome!</a:t>
            </a:r>
            <a:r>
              <a:rPr lang="en-US" b="0" dirty="0"/>
              <a:t>) WSL helped me during my university life that it is longer required to run Dual Boot or run virtual machine. </a:t>
            </a:r>
          </a:p>
          <a:p>
            <a:pPr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WSL Interoperability makes it 100x more awesome. (</a:t>
            </a:r>
            <a:r>
              <a:rPr lang="en-US" b="1" dirty="0"/>
              <a:t>WSL </a:t>
            </a:r>
            <a:r>
              <a:rPr lang="en-US" b="1" dirty="0" err="1"/>
              <a:t>Inerop</a:t>
            </a:r>
            <a:r>
              <a:rPr lang="en-US" b="0" dirty="0"/>
              <a:t>)</a:t>
            </a:r>
          </a:p>
          <a:p>
            <a:pPr marL="171450" indent="-171450">
              <a:buFontTx/>
              <a:buChar char="-"/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Doing things not possible using just virtual machine or dual boot</a:t>
            </a:r>
          </a:p>
          <a:p>
            <a:pPr marL="171450" indent="-171450">
              <a:buFontTx/>
              <a:buChar char="-"/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Make Linux- Windows Interaction better</a:t>
            </a:r>
          </a:p>
          <a:p>
            <a:pPr marL="171450" indent="-171450">
              <a:buFontTx/>
              <a:buChar char="-"/>
              <a:defRPr>
                <a:latin typeface="Cascadia Mono"/>
                <a:ea typeface="Cascadia Mono"/>
                <a:cs typeface="Cascadia Mono"/>
                <a:sym typeface="Cascadia Mono"/>
              </a:defRPr>
            </a:pPr>
            <a:r>
              <a:rPr lang="en-US" b="0" dirty="0"/>
              <a:t>Enables me to build WSL Utilities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dirty="0"/>
              <a:t>Auto mounting.</a:t>
            </a:r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r>
              <a:rPr lang="en-US" dirty="0"/>
              <a:t>WSL automount some Windows partitions, but not other drive such as network locations.</a:t>
            </a:r>
          </a:p>
          <a:p>
            <a:pPr>
              <a:defRPr sz="2000"/>
            </a:pPr>
            <a:endParaRPr lang="en-US" dirty="0"/>
          </a:p>
          <a:p>
            <a:pPr>
              <a:defRPr sz="2000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4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LTSC: 1809</a:t>
            </a:r>
          </a:p>
          <a:p>
            <a:r>
              <a:rPr lang="en-US" dirty="0"/>
              <a:t>Version for Education and Enterprise that still supported: 1709</a:t>
            </a:r>
          </a:p>
          <a:p>
            <a:r>
              <a:rPr lang="en-US" dirty="0"/>
              <a:t>Version for Other version that is still supported: 1809</a:t>
            </a:r>
          </a:p>
          <a:p>
            <a:r>
              <a:rPr lang="en-US" dirty="0"/>
              <a:t>Current Release: 1909</a:t>
            </a:r>
          </a:p>
        </p:txBody>
      </p:sp>
    </p:spTree>
    <p:extLst>
      <p:ext uri="{BB962C8B-B14F-4D97-AF65-F5344CB8AC3E}">
        <p14:creationId xmlns:p14="http://schemas.microsoft.com/office/powerpoint/2010/main" val="70251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information pseudo file</a:t>
            </a:r>
          </a:p>
        </p:txBody>
      </p:sp>
    </p:spTree>
    <p:extLst>
      <p:ext uri="{BB962C8B-B14F-4D97-AF65-F5344CB8AC3E}">
        <p14:creationId xmlns:p14="http://schemas.microsoft.com/office/powerpoint/2010/main" val="3964764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809069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1561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370692" y="1769540"/>
            <a:ext cx="9440035" cy="1828802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0692" y="3773489"/>
            <a:ext cx="9440035" cy="104986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913794" y="608436"/>
            <a:ext cx="10353763" cy="35343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794" y="4295180"/>
            <a:ext cx="10353764" cy="1501827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3" cy="299290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20644" y="3610031"/>
            <a:ext cx="8752300" cy="53275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 sz="1400"/>
            </a:lvl1pPr>
            <a:lvl2pPr marL="0" indent="457200" algn="r">
              <a:buClrTx/>
              <a:buSzTx/>
              <a:buNone/>
              <a:defRPr sz="1400"/>
            </a:lvl2pPr>
            <a:lvl3pPr marL="0" indent="914400" algn="r">
              <a:buClrTx/>
              <a:buSzTx/>
              <a:buNone/>
              <a:defRPr sz="1400"/>
            </a:lvl3pPr>
            <a:lvl4pPr marL="0" indent="1371600" algn="r">
              <a:buClrTx/>
              <a:buSzTx/>
              <a:buNone/>
              <a:defRPr sz="1400"/>
            </a:lvl4pPr>
            <a:lvl5pPr marL="0" indent="1828800" algn="r">
              <a:buClrTx/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3" y="4304353"/>
            <a:ext cx="10353765" cy="1489497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None/>
              <a:defRPr sz="1600"/>
            </a:pPr>
            <a:endParaRPr/>
          </a:p>
        </p:txBody>
      </p:sp>
      <p:sp>
        <p:nvSpPr>
          <p:cNvPr id="118" name="TextBox 10"/>
          <p:cNvSpPr txBox="1"/>
          <p:nvPr/>
        </p:nvSpPr>
        <p:spPr>
          <a:xfrm>
            <a:off x="1036319" y="521863"/>
            <a:ext cx="51816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19" name="TextBox 12"/>
          <p:cNvSpPr txBox="1"/>
          <p:nvPr/>
        </p:nvSpPr>
        <p:spPr>
          <a:xfrm>
            <a:off x="10550435" y="2565326"/>
            <a:ext cx="51816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>
                <a:solidFill>
                  <a:srgbClr val="FFFFFF"/>
                </a:solidFill>
              </a:defRPr>
            </a:lvl1pPr>
          </a:lstStyle>
          <a:p>
            <a:r>
              <a:t>”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913794" y="2126942"/>
            <a:ext cx="10353764" cy="251183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783" y="4650556"/>
            <a:ext cx="10352201" cy="114064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794" y="1885950"/>
            <a:ext cx="3300986" cy="76478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 sz="22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 sz="22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 sz="22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 sz="22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4" y="2768112"/>
            <a:ext cx="3300986" cy="302308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46711" y="1885949"/>
            <a:ext cx="3300985" cy="764784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441435" y="2768112"/>
            <a:ext cx="3300985" cy="302308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6571" y="1885950"/>
            <a:ext cx="3300986" cy="76478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966571" y="2768109"/>
            <a:ext cx="3300986" cy="3023091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61" y="1818214"/>
            <a:ext cx="3339974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35" descr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800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51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4" cy="9704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794" y="3904105"/>
            <a:ext cx="3300986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8102" y="1938918"/>
            <a:ext cx="3092369" cy="160295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13794" y="4572442"/>
            <a:ext cx="3300986" cy="1218759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2788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45743" y="1939094"/>
            <a:ext cx="3092369" cy="160816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441435" y="4572441"/>
            <a:ext cx="3300985" cy="1218759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6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966696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75697" y="1934431"/>
            <a:ext cx="3092369" cy="160729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966571" y="4572441"/>
            <a:ext cx="3300986" cy="1218759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13794" y="2076450"/>
            <a:ext cx="10353763" cy="371474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3" cy="126187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3794" y="2076450"/>
            <a:ext cx="4856843" cy="362267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4" y="1734505"/>
            <a:ext cx="5029201" cy="409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356" y="1734505"/>
            <a:ext cx="5029201" cy="409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6012" y="1855153"/>
            <a:ext cx="4764765" cy="692495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 sz="2400"/>
            </a:lvl1pPr>
            <a:lvl2pPr marL="0" indent="457200" algn="ctr">
              <a:buClrTx/>
              <a:buSzTx/>
              <a:buNone/>
              <a:defRPr sz="2400"/>
            </a:lvl2pPr>
            <a:lvl3pPr marL="0" indent="914400" algn="ctr">
              <a:buClrTx/>
              <a:buSzTx/>
              <a:buNone/>
              <a:defRPr sz="2400"/>
            </a:lvl3pPr>
            <a:lvl4pPr marL="0" indent="1371600" algn="ctr">
              <a:buClrTx/>
              <a:buSzTx/>
              <a:buNone/>
              <a:defRPr sz="2400"/>
            </a:lvl4pPr>
            <a:lvl5pPr marL="0" indent="1828800" algn="ctr">
              <a:buClrTx/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63165" y="1855152"/>
            <a:ext cx="4779583" cy="692496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400"/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3706890" cy="182191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55633" y="609600"/>
            <a:ext cx="6411925" cy="50800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4" y="2673350"/>
            <a:ext cx="3706890" cy="3016251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600"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64" y="609600"/>
            <a:ext cx="3584167" cy="520483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913794" y="763701"/>
            <a:ext cx="5707900" cy="167555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42551" y="763701"/>
            <a:ext cx="3275751" cy="4912823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698" y="2679699"/>
            <a:ext cx="4588095" cy="313569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82" y="547807"/>
            <a:ext cx="10141800" cy="3816807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913806" y="4565255"/>
            <a:ext cx="10355327" cy="543473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7" name="Picture Placeholder 2"/>
          <p:cNvSpPr>
            <a:spLocks noGrp="1"/>
          </p:cNvSpPr>
          <p:nvPr>
            <p:ph type="pic" idx="13"/>
          </p:nvPr>
        </p:nvSpPr>
        <p:spPr>
          <a:xfrm>
            <a:off x="1169348" y="695008"/>
            <a:ext cx="9845348" cy="3525672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794" y="5247728"/>
            <a:ext cx="10353763" cy="54347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3" cy="12573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14587" y="6061391"/>
            <a:ext cx="252969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F2F2F2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9pPr>
    </p:titleStyle>
    <p:bodyStyle>
      <a:lvl1pPr marL="342900" marR="0" indent="-305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1pPr>
      <a:lvl2pPr marL="749999" marR="0" indent="-29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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2pPr>
      <a:lvl3pPr marL="1079999" marR="0" indent="-26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3pPr>
      <a:lvl4pPr marL="1478571" marR="0" indent="-308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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4pPr>
      <a:lvl5pPr marL="1766571" marR="0" indent="-308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5pPr>
      <a:lvl6pPr marL="21125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6pPr>
      <a:lvl7pPr marL="24997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7pPr>
      <a:lvl8pPr marL="28869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8pPr>
      <a:lvl9pPr marL="32041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E2E7E8"/>
        </a:buClr>
        <a:buSzPct val="70000"/>
        <a:buFontTx/>
        <a:buChar char=""/>
        <a:tabLst/>
        <a:defRPr sz="2000" b="0" i="0" u="none" strike="noStrike" cap="none" spc="0" baseline="0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E2E7E8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scadia Mono"/>
          <a:ea typeface="Cascadia Mono"/>
          <a:cs typeface="Cascadia Mono"/>
          <a:sym typeface="Cascadia Mon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scadia Mo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ithub.com/patrick330602/wslcon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Title 1"/>
          <p:cNvSpPr txBox="1">
            <a:spLocks noGrp="1"/>
          </p:cNvSpPr>
          <p:nvPr>
            <p:ph type="ctrTitle"/>
          </p:nvPr>
        </p:nvSpPr>
        <p:spPr>
          <a:xfrm>
            <a:off x="1370693" y="4406536"/>
            <a:ext cx="9440034" cy="10883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00"/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Scripting with WSL interoperability: Tips &amp; Tricks</a:t>
            </a:r>
          </a:p>
        </p:txBody>
      </p:sp>
      <p:sp>
        <p:nvSpPr>
          <p:cNvPr id="17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370693" y="5494871"/>
            <a:ext cx="9440034" cy="6216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C75A9"/>
                </a:solidFill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Jinming Wu, Patrick</a:t>
            </a:r>
          </a:p>
        </p:txBody>
      </p:sp>
      <p:pic>
        <p:nvPicPr>
          <p:cNvPr id="175" name="Picture 15" descr="Picture 15"/>
          <p:cNvPicPr>
            <a:picLocks noChangeAspect="1"/>
          </p:cNvPicPr>
          <p:nvPr/>
        </p:nvPicPr>
        <p:blipFill>
          <a:blip r:embed="rId4"/>
          <a:srcRect l="798" t="2669" r="616"/>
          <a:stretch>
            <a:fillRect/>
          </a:stretch>
        </p:blipFill>
        <p:spPr>
          <a:xfrm>
            <a:off x="-2" y="0"/>
            <a:ext cx="12192002" cy="4322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AF82E000-BE37-4167-9295-33AC3098E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41" y="-1865320"/>
            <a:ext cx="12375195" cy="6187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Box 7"/>
          <p:cNvSpPr txBox="1"/>
          <p:nvPr/>
        </p:nvSpPr>
        <p:spPr>
          <a:xfrm>
            <a:off x="1281430" y="2144507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254" name="TextBox 10"/>
          <p:cNvSpPr txBox="1"/>
          <p:nvPr/>
        </p:nvSpPr>
        <p:spPr>
          <a:xfrm>
            <a:off x="3960336" y="4012452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255" name="TextBox 11"/>
          <p:cNvSpPr txBox="1"/>
          <p:nvPr/>
        </p:nvSpPr>
        <p:spPr>
          <a:xfrm>
            <a:off x="5002133" y="3078479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256" name="Execute Windows command on WSL Side"/>
          <p:cNvSpPr txBox="1"/>
          <p:nvPr/>
        </p:nvSpPr>
        <p:spPr>
          <a:xfrm>
            <a:off x="1095394" y="3091179"/>
            <a:ext cx="100012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Execute Windows command on WSL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9067A-9029-BE42-8DEE-ED3B494FC828}"/>
              </a:ext>
            </a:extLst>
          </p:cNvPr>
          <p:cNvSpPr txBox="1"/>
          <p:nvPr/>
        </p:nvSpPr>
        <p:spPr>
          <a:xfrm>
            <a:off x="1629543" y="3289767"/>
            <a:ext cx="8932914" cy="95410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Running them with full path</a:t>
            </a:r>
            <a:r>
              <a:rPr kumimoji="0" lang="en-HK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 </a:t>
            </a:r>
            <a:r>
              <a:rPr lang="en-HK" sz="280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like:</a:t>
            </a:r>
            <a:endParaRPr kumimoji="0" lang="en-HK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scadia Code" panose="020B0609020000020004" pitchFamily="49" charset="0"/>
              <a:cs typeface="Cascadia Code" panose="020B0609020000020004" pitchFamily="49" charset="0"/>
              <a:sym typeface="Cascadia Mono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K" sz="2800" dirty="0">
                <a:solidFill>
                  <a:schemeClr val="bg1"/>
                </a:solidFill>
                <a:latin typeface="Courier" pitchFamily="2" charset="0"/>
                <a:cs typeface="Consolas" panose="020B0609020204030204" pitchFamily="49" charset="0"/>
              </a:rPr>
              <a:t>/</a:t>
            </a:r>
            <a:r>
              <a:rPr lang="en-HK" sz="2800" dirty="0" err="1">
                <a:solidFill>
                  <a:schemeClr val="bg1"/>
                </a:solidFill>
                <a:latin typeface="Courier" pitchFamily="2" charset="0"/>
                <a:cs typeface="Consolas" panose="020B0609020204030204" pitchFamily="49" charset="0"/>
              </a:rPr>
              <a:t>mnt</a:t>
            </a:r>
            <a:r>
              <a:rPr lang="en-HK" sz="2800" dirty="0">
                <a:solidFill>
                  <a:schemeClr val="bg1"/>
                </a:solidFill>
                <a:latin typeface="Courier" pitchFamily="2" charset="0"/>
                <a:cs typeface="Consolas" panose="020B0609020204030204" pitchFamily="49" charset="0"/>
              </a:rPr>
              <a:t>/c/Windows/System32/</a:t>
            </a:r>
            <a:r>
              <a:rPr lang="en-HK" sz="2800" dirty="0" err="1">
                <a:solidFill>
                  <a:schemeClr val="bg1"/>
                </a:solidFill>
                <a:latin typeface="Courier" pitchFamily="2" charset="0"/>
                <a:cs typeface="Consolas" panose="020B0609020204030204" pitchFamily="49" charset="0"/>
              </a:rPr>
              <a:t>cmd.exe</a:t>
            </a:r>
            <a:endParaRPr kumimoji="0" lang="en-HK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urier" pitchFamily="2" charset="0"/>
              <a:cs typeface="Consolas" panose="020B0609020204030204" pitchFamily="49" charset="0"/>
              <a:sym typeface="Cascadia Mon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382222" pathEditMode="relative">
                                      <p:cBhvr>
                                        <p:cTn id="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 advAuto="0"/>
      <p:bldP spid="254" grpId="0" animBg="1" advAuto="0"/>
      <p:bldP spid="255" grpId="0" animBg="1" advAuto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7"/>
          <p:cNvSpPr txBox="1"/>
          <p:nvPr/>
        </p:nvSpPr>
        <p:spPr>
          <a:xfrm>
            <a:off x="1281430" y="533462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B0F0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259" name="TextBox 10"/>
          <p:cNvSpPr txBox="1"/>
          <p:nvPr/>
        </p:nvSpPr>
        <p:spPr>
          <a:xfrm>
            <a:off x="3960336" y="5970594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260" name="TextBox 11"/>
          <p:cNvSpPr txBox="1"/>
          <p:nvPr/>
        </p:nvSpPr>
        <p:spPr>
          <a:xfrm>
            <a:off x="5002133" y="5262707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261" name="Straightforward and fast"/>
          <p:cNvSpPr txBox="1"/>
          <p:nvPr/>
        </p:nvSpPr>
        <p:spPr>
          <a:xfrm>
            <a:off x="3811508" y="1718342"/>
            <a:ext cx="456898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Straightforward and fast</a:t>
            </a:r>
          </a:p>
        </p:txBody>
      </p:sp>
      <p:sp>
        <p:nvSpPr>
          <p:cNvPr id="262" name="Possibility of not supporting UNC path…"/>
          <p:cNvSpPr txBox="1"/>
          <p:nvPr/>
        </p:nvSpPr>
        <p:spPr>
          <a:xfrm>
            <a:off x="2509262" y="2497334"/>
            <a:ext cx="6844179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Possibility not supporting UNC path</a:t>
            </a:r>
          </a:p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…but no error will possibly be shown</a:t>
            </a:r>
          </a:p>
        </p:txBody>
      </p:sp>
      <p:sp>
        <p:nvSpPr>
          <p:cNvPr id="263" name="\\network\location"/>
          <p:cNvSpPr txBox="1"/>
          <p:nvPr/>
        </p:nvSpPr>
        <p:spPr>
          <a:xfrm>
            <a:off x="4740697" y="3657327"/>
            <a:ext cx="271060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dirty="0">
                <a:solidFill>
                  <a:srgbClr val="EAEAEA"/>
                </a:solidFill>
                <a:sym typeface="Cascadia Mono"/>
              </a:rPr>
              <a:t>\\network\location</a:t>
            </a:r>
          </a:p>
        </p:txBody>
      </p:sp>
      <p:sp>
        <p:nvSpPr>
          <p:cNvPr id="264" name="\\wsl$\distro\path\to\linux\file…"/>
          <p:cNvSpPr txBox="1"/>
          <p:nvPr/>
        </p:nvSpPr>
        <p:spPr>
          <a:xfrm>
            <a:off x="3727073" y="4211590"/>
            <a:ext cx="4737855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9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\\</a:t>
            </a:r>
            <a:r>
              <a:rPr sz="1900" dirty="0" err="1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wsl</a:t>
            </a: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$\distro\path\to\</a:t>
            </a:r>
            <a:r>
              <a:rPr sz="1900" dirty="0" err="1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linux</a:t>
            </a: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\file</a:t>
            </a:r>
          </a:p>
          <a:p>
            <a:pPr algn="ctr">
              <a:defRPr sz="19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(/path/to/</a:t>
            </a:r>
            <a:r>
              <a:rPr sz="1900" dirty="0" err="1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linux</a:t>
            </a: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/file</a:t>
            </a:r>
            <a:r>
              <a:rPr lang="en-US"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 in WSL</a:t>
            </a:r>
            <a:r>
              <a:rPr sz="1900" dirty="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  <p:bldP spid="262" grpId="0" animBg="1" advAuto="0"/>
      <p:bldP spid="263" grpId="0" animBg="1" advAuto="0"/>
      <p:bldP spid="26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7"/>
          <p:cNvSpPr txBox="1"/>
          <p:nvPr/>
        </p:nvSpPr>
        <p:spPr>
          <a:xfrm>
            <a:off x="1281430" y="533462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267" name="TextBox 10"/>
          <p:cNvSpPr txBox="1"/>
          <p:nvPr/>
        </p:nvSpPr>
        <p:spPr>
          <a:xfrm>
            <a:off x="3960336" y="5970594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268" name="TextBox 11"/>
          <p:cNvSpPr txBox="1"/>
          <p:nvPr/>
        </p:nvSpPr>
        <p:spPr>
          <a:xfrm>
            <a:off x="5002133" y="1236807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4EADEA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269" name="‘\\just\a\UNC\path’…"/>
          <p:cNvSpPr txBox="1"/>
          <p:nvPr/>
        </p:nvSpPr>
        <p:spPr>
          <a:xfrm>
            <a:off x="1337814" y="4490959"/>
            <a:ext cx="9516372" cy="967741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90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‘\\just\a\UNC\path’</a:t>
            </a:r>
          </a:p>
          <a:p>
            <a:pPr defTabSz="457200">
              <a:defRPr sz="1900">
                <a:solidFill>
                  <a:srgbClr val="EAEAEA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CMD.EXE was started with the above path as the current directory.</a:t>
            </a:r>
            <a:br>
              <a:rPr dirty="0"/>
            </a:br>
            <a:r>
              <a:rPr dirty="0"/>
              <a:t>UNC paths are not supported.  Defaulting to Windows directory.</a:t>
            </a:r>
          </a:p>
        </p:txBody>
      </p:sp>
      <p:sp>
        <p:nvSpPr>
          <p:cNvPr id="270" name="With Command Prompt command support…"/>
          <p:cNvSpPr txBox="1"/>
          <p:nvPr/>
        </p:nvSpPr>
        <p:spPr>
          <a:xfrm>
            <a:off x="2673913" y="2225368"/>
            <a:ext cx="6844179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With Command Prompt command support</a:t>
            </a:r>
          </a:p>
          <a:p>
            <a:pPr algn="ctr">
              <a:defRPr sz="2500">
                <a:solidFill>
                  <a:srgbClr val="FFFFFF"/>
                </a:solidFill>
              </a:defRPr>
            </a:pPr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Easier to use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environment variables</a:t>
            </a:r>
            <a:endParaRPr lang="en-US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algn="ctr">
              <a:defRPr sz="2500">
                <a:solidFill>
                  <a:srgbClr val="FFFFFF"/>
                </a:solidFill>
              </a:defRPr>
            </a:pP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Allows you to run scripts like .bat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71" name="cmd.exe /C “[Command]”"/>
          <p:cNvSpPr txBox="1"/>
          <p:nvPr/>
        </p:nvSpPr>
        <p:spPr>
          <a:xfrm>
            <a:off x="3997543" y="3506625"/>
            <a:ext cx="419691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3"/>
                </a:solidFill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cmd.exe /C “[Command]”</a:t>
            </a:r>
          </a:p>
        </p:txBody>
      </p:sp>
      <p:sp>
        <p:nvSpPr>
          <p:cNvPr id="272" name="cd /path/to/non/UNC/path/location &amp;&amp;"/>
          <p:cNvSpPr txBox="1"/>
          <p:nvPr/>
        </p:nvSpPr>
        <p:spPr>
          <a:xfrm>
            <a:off x="534959" y="3506625"/>
            <a:ext cx="698744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cd /path/to/non/UNC/path/location &amp;&amp;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3576 0.000000" pathEditMode="relative">
                                      <p:cBhvr>
                                        <p:cTn id="4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 advAuto="0"/>
      <p:bldP spid="270" grpId="0" uiExpand="1" build="p" bldLvl="5" animBg="1" advAuto="0"/>
      <p:bldP spid="271" grpId="0" animBg="1" advAuto="0"/>
      <p:bldP spid="27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7"/>
          <p:cNvSpPr txBox="1"/>
          <p:nvPr/>
        </p:nvSpPr>
        <p:spPr>
          <a:xfrm>
            <a:off x="1281430" y="533462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275" name="TextBox 10"/>
          <p:cNvSpPr txBox="1"/>
          <p:nvPr/>
        </p:nvSpPr>
        <p:spPr>
          <a:xfrm>
            <a:off x="3960336" y="1931994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4FADEA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276" name="TextBox 11"/>
          <p:cNvSpPr txBox="1"/>
          <p:nvPr/>
        </p:nvSpPr>
        <p:spPr>
          <a:xfrm>
            <a:off x="5002133" y="1236807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277" name="Windows PowerShell not PowerShell Core"/>
          <p:cNvSpPr txBox="1"/>
          <p:nvPr/>
        </p:nvSpPr>
        <p:spPr>
          <a:xfrm>
            <a:off x="2509262" y="3698702"/>
            <a:ext cx="7173477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Windows PowerShell not PowerShell Core</a:t>
            </a:r>
          </a:p>
        </p:txBody>
      </p:sp>
      <p:sp>
        <p:nvSpPr>
          <p:cNvPr id="278" name="Cleaner Output"/>
          <p:cNvSpPr txBox="1"/>
          <p:nvPr/>
        </p:nvSpPr>
        <p:spPr>
          <a:xfrm>
            <a:off x="1226927" y="4613335"/>
            <a:ext cx="984500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Allows you to execute PowerShell command and scripts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  <p:bldP spid="27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11"/>
          <p:cNvSpPr txBox="1"/>
          <p:nvPr/>
        </p:nvSpPr>
        <p:spPr>
          <a:xfrm>
            <a:off x="3939835" y="3075057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powershell.exe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11"/>
          <p:cNvSpPr txBox="1"/>
          <p:nvPr/>
        </p:nvSpPr>
        <p:spPr>
          <a:xfrm>
            <a:off x="3939835" y="2721113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powershell.exe</a:t>
            </a:r>
          </a:p>
        </p:txBody>
      </p:sp>
      <p:sp>
        <p:nvSpPr>
          <p:cNvPr id="283" name="TextBox 2"/>
          <p:cNvSpPr txBox="1"/>
          <p:nvPr/>
        </p:nvSpPr>
        <p:spPr>
          <a:xfrm>
            <a:off x="3035741" y="3429000"/>
            <a:ext cx="6057266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-Command ”&lt;COMMAND&gt;"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11"/>
          <p:cNvSpPr txBox="1"/>
          <p:nvPr/>
        </p:nvSpPr>
        <p:spPr>
          <a:xfrm>
            <a:off x="3982586" y="2370593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/>
              <a:t>powershell.exe</a:t>
            </a:r>
          </a:p>
        </p:txBody>
      </p:sp>
      <p:sp>
        <p:nvSpPr>
          <p:cNvPr id="283" name="TextBox 2"/>
          <p:cNvSpPr txBox="1"/>
          <p:nvPr/>
        </p:nvSpPr>
        <p:spPr>
          <a:xfrm>
            <a:off x="3067367" y="3786366"/>
            <a:ext cx="61196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-Command ”&lt;COMMAND&gt;"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C01D5-D852-45DB-88F9-415586CC9AB5}"/>
              </a:ext>
            </a:extLst>
          </p:cNvPr>
          <p:cNvSpPr txBox="1"/>
          <p:nvPr/>
        </p:nvSpPr>
        <p:spPr>
          <a:xfrm>
            <a:off x="2174398" y="3078480"/>
            <a:ext cx="7843204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/>
              <a:t>-</a:t>
            </a:r>
            <a:r>
              <a:rPr dirty="0" err="1"/>
              <a:t>NoProfile</a:t>
            </a:r>
            <a:r>
              <a:rPr dirty="0"/>
              <a:t> –</a:t>
            </a:r>
            <a:r>
              <a:rPr dirty="0" err="1"/>
              <a:t>NonInteractive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932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11"/>
          <p:cNvSpPr txBox="1"/>
          <p:nvPr/>
        </p:nvSpPr>
        <p:spPr>
          <a:xfrm>
            <a:off x="3982586" y="2013227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/>
              <a:t>powershell.exe</a:t>
            </a:r>
          </a:p>
        </p:txBody>
      </p:sp>
      <p:sp>
        <p:nvSpPr>
          <p:cNvPr id="283" name="TextBox 2"/>
          <p:cNvSpPr txBox="1"/>
          <p:nvPr/>
        </p:nvSpPr>
        <p:spPr>
          <a:xfrm>
            <a:off x="3058439" y="4136887"/>
            <a:ext cx="61196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-Command ”&lt;COMMAND&gt;"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C01D5-D852-45DB-88F9-415586CC9AB5}"/>
              </a:ext>
            </a:extLst>
          </p:cNvPr>
          <p:cNvSpPr txBox="1"/>
          <p:nvPr/>
        </p:nvSpPr>
        <p:spPr>
          <a:xfrm>
            <a:off x="2174398" y="2721114"/>
            <a:ext cx="79278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-</a:t>
            </a:r>
            <a:r>
              <a:rPr dirty="0" err="1">
                <a:solidFill>
                  <a:schemeClr val="bg1"/>
                </a:solidFill>
              </a:rPr>
              <a:t>NoProfile</a:t>
            </a:r>
            <a:r>
              <a:rPr dirty="0">
                <a:solidFill>
                  <a:schemeClr val="bg1"/>
                </a:solidFill>
              </a:rPr>
              <a:t> –</a:t>
            </a:r>
            <a:r>
              <a:rPr dirty="0" err="1">
                <a:solidFill>
                  <a:schemeClr val="bg1"/>
                </a:solidFill>
              </a:rPr>
              <a:t>NonInteractive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6FE295-B36F-4A80-ABF2-FB6EC49A8520}"/>
              </a:ext>
            </a:extLst>
          </p:cNvPr>
          <p:cNvSpPr txBox="1"/>
          <p:nvPr/>
        </p:nvSpPr>
        <p:spPr>
          <a:xfrm>
            <a:off x="2620883" y="3429000"/>
            <a:ext cx="69502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C000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dirty="0"/>
              <a:t>–</a:t>
            </a:r>
            <a:r>
              <a:rPr dirty="0" err="1"/>
              <a:t>ExecutionPolicy</a:t>
            </a:r>
            <a:r>
              <a:rPr dirty="0"/>
              <a:t> Bypass</a:t>
            </a:r>
          </a:p>
        </p:txBody>
      </p:sp>
    </p:spTree>
    <p:extLst>
      <p:ext uri="{BB962C8B-B14F-4D97-AF65-F5344CB8AC3E}">
        <p14:creationId xmlns:p14="http://schemas.microsoft.com/office/powerpoint/2010/main" val="145513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0-02-27 at 6.09.02 PM">
            <a:hlinkClick r:id="" action="ppaction://media"/>
            <a:extLst>
              <a:ext uri="{FF2B5EF4-FFF2-40B4-BE49-F238E27FC236}">
                <a16:creationId xmlns:a16="http://schemas.microsoft.com/office/drawing/2014/main" id="{798FAE6A-523B-45B3-AD3B-0AA6B4338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2640" y="1623244"/>
            <a:ext cx="7166720" cy="4908868"/>
          </a:xfrm>
          <a:prstGeom prst="rect">
            <a:avLst/>
          </a:prstGeom>
        </p:spPr>
      </p:pic>
      <p:sp>
        <p:nvSpPr>
          <p:cNvPr id="303" name="TextBox 11"/>
          <p:cNvSpPr txBox="1"/>
          <p:nvPr/>
        </p:nvSpPr>
        <p:spPr>
          <a:xfrm>
            <a:off x="4254471" y="322579"/>
            <a:ext cx="368305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rPr dirty="0"/>
              <a:t>powershell.exe</a:t>
            </a:r>
          </a:p>
        </p:txBody>
      </p:sp>
      <p:sp>
        <p:nvSpPr>
          <p:cNvPr id="304" name="RASTER FONT PROBLEM"/>
          <p:cNvSpPr txBox="1"/>
          <p:nvPr/>
        </p:nvSpPr>
        <p:spPr>
          <a:xfrm>
            <a:off x="3630930" y="932180"/>
            <a:ext cx="49301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rPr dirty="0"/>
              <a:t>RASTER FONT PROBLEM</a:t>
            </a:r>
          </a:p>
        </p:txBody>
      </p:sp>
      <p:pic>
        <p:nvPicPr>
          <p:cNvPr id="307" name="Screenshot 2020-02-11 at 12.09.40 AM.png" descr="Screenshot 2020-02-11 at 12.09.4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9491" y="2718275"/>
            <a:ext cx="6899888" cy="611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0-02-11 at 12.10.39 AM.png" descr="Screenshot 2020-02-11 at 12.10.3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16" y="2072530"/>
            <a:ext cx="918813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creenshot 2020-02-11 at 12.12.46 AM.png" descr="Screenshot 2020-02-11 at 12.12.4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41" y="1515365"/>
            <a:ext cx="1019676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creenshot 2020-02-11 at 12.17.14 AM.png" descr="Screenshot 2020-02-11 at 12.17.1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38" y="1531621"/>
            <a:ext cx="11240324" cy="9769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000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10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07" grpId="0" animBg="1" advAuto="0"/>
      <p:bldP spid="307" grpId="1" animBg="1" advAuto="0"/>
      <p:bldP spid="308" grpId="0" animBg="1" advAuto="0"/>
      <p:bldP spid="308" grpId="1" animBg="1" advAuto="0"/>
      <p:bldP spid="309" grpId="0" animBg="1" advAuto="0"/>
      <p:bldP spid="309" grpId="1" animBg="1" advAuto="0"/>
      <p:bldP spid="31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Box 11"/>
          <p:cNvSpPr txBox="1"/>
          <p:nvPr/>
        </p:nvSpPr>
        <p:spPr>
          <a:xfrm>
            <a:off x="4265929" y="322579"/>
            <a:ext cx="36601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t>powershell.exe</a:t>
            </a:r>
          </a:p>
        </p:txBody>
      </p:sp>
      <p:sp>
        <p:nvSpPr>
          <p:cNvPr id="313" name="RASTER FONT PROBLEM"/>
          <p:cNvSpPr txBox="1"/>
          <p:nvPr/>
        </p:nvSpPr>
        <p:spPr>
          <a:xfrm>
            <a:off x="3630930" y="932180"/>
            <a:ext cx="49301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t>RASTER FONT PROBLEM</a:t>
            </a:r>
          </a:p>
        </p:txBody>
      </p:sp>
      <p:pic>
        <p:nvPicPr>
          <p:cNvPr id="314" name="Screenshot 2020-02-11 at 6.32.06 PM.png" descr="Screenshot 2020-02-11 at 6.32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9" y="1432962"/>
            <a:ext cx="5537201" cy="657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creenshot 2020-02-11 at 6.33.24 PM.png" descr="Screenshot 2020-02-11 at 6.33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90" y="1432962"/>
            <a:ext cx="5537201" cy="6578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Rectangle"/>
          <p:cNvSpPr/>
          <p:nvPr/>
        </p:nvSpPr>
        <p:spPr>
          <a:xfrm>
            <a:off x="832596" y="5701110"/>
            <a:ext cx="2011813" cy="532766"/>
          </a:xfrm>
          <a:prstGeom prst="rect">
            <a:avLst/>
          </a:prstGeom>
          <a:ln w="66675" cap="rnd">
            <a:solidFill>
              <a:schemeClr val="accent1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17" name="Rectangle"/>
          <p:cNvSpPr/>
          <p:nvPr/>
        </p:nvSpPr>
        <p:spPr>
          <a:xfrm>
            <a:off x="6961590" y="5701110"/>
            <a:ext cx="1860993" cy="532766"/>
          </a:xfrm>
          <a:prstGeom prst="rect">
            <a:avLst/>
          </a:prstGeom>
          <a:ln w="66675" cap="rnd">
            <a:solidFill>
              <a:schemeClr val="accent1"/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332" y="1566904"/>
            <a:ext cx="6227336" cy="3724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15" grpId="0" animBg="1" advAuto="0"/>
      <p:bldP spid="316" grpId="0" animBg="1" advAuto="0"/>
      <p:bldP spid="317" grpId="0" animBg="1" advAuto="0"/>
      <p:bldP spid="31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Who Am 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294C0-2835-4D82-954E-87D6B7B3441B}"/>
              </a:ext>
            </a:extLst>
          </p:cNvPr>
          <p:cNvSpPr txBox="1"/>
          <p:nvPr/>
        </p:nvSpPr>
        <p:spPr>
          <a:xfrm>
            <a:off x="1790620" y="2446049"/>
            <a:ext cx="8600109" cy="369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Just got a Bachelor degree in Computer Science in HKUST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4A063-B49F-438D-BDD3-8AEFF0A038F3}"/>
              </a:ext>
            </a:extLst>
          </p:cNvPr>
          <p:cNvSpPr txBox="1"/>
          <p:nvPr/>
        </p:nvSpPr>
        <p:spPr>
          <a:xfrm>
            <a:off x="2207437" y="3618548"/>
            <a:ext cx="7777127" cy="369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Made a utility tool collection called WSL Utilities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3425E-7AA3-4A12-84FD-33CD0B28A3F8}"/>
              </a:ext>
            </a:extLst>
          </p:cNvPr>
          <p:cNvSpPr txBox="1"/>
          <p:nvPr/>
        </p:nvSpPr>
        <p:spPr>
          <a:xfrm>
            <a:off x="1312297" y="4791047"/>
            <a:ext cx="9556754" cy="400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Member of Whitewater Foundry; Focusing on developing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Pengwin</a:t>
            </a:r>
            <a:endParaRPr lang="en-US" sz="2000" dirty="0">
              <a:solidFill>
                <a:schemeClr val="bg1">
                  <a:lumMod val="85000"/>
                </a:schemeClr>
              </a:solidFill>
              <a:effectLst/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11"/>
          <p:cNvSpPr txBox="1"/>
          <p:nvPr/>
        </p:nvSpPr>
        <p:spPr>
          <a:xfrm>
            <a:off x="4265929" y="322579"/>
            <a:ext cx="36601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t>powershell.exe</a:t>
            </a:r>
          </a:p>
        </p:txBody>
      </p:sp>
      <p:sp>
        <p:nvSpPr>
          <p:cNvPr id="321" name="RASTER FONT PROBLEM"/>
          <p:cNvSpPr txBox="1"/>
          <p:nvPr/>
        </p:nvSpPr>
        <p:spPr>
          <a:xfrm>
            <a:off x="3630930" y="932180"/>
            <a:ext cx="493014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x437 IBM VGA8"/>
                <a:ea typeface="Px437 IBM VGA8"/>
                <a:cs typeface="Px437 IBM VGA8"/>
                <a:sym typeface="Px437 IBM VGA8"/>
              </a:defRPr>
            </a:lvl1pPr>
          </a:lstStyle>
          <a:p>
            <a:r>
              <a:t>RASTER FONT PROBLEM</a:t>
            </a:r>
          </a:p>
        </p:txBody>
      </p:sp>
      <p:sp>
        <p:nvSpPr>
          <p:cNvPr id="322" name="TextBox 11"/>
          <p:cNvSpPr txBox="1"/>
          <p:nvPr/>
        </p:nvSpPr>
        <p:spPr>
          <a:xfrm>
            <a:off x="1132601" y="4005122"/>
            <a:ext cx="486664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powershell.exe …</a:t>
            </a:r>
          </a:p>
        </p:txBody>
      </p:sp>
      <p:sp>
        <p:nvSpPr>
          <p:cNvPr id="323" name="TextBox 11"/>
          <p:cNvSpPr txBox="1"/>
          <p:nvPr/>
        </p:nvSpPr>
        <p:spPr>
          <a:xfrm>
            <a:off x="1132601" y="2773679"/>
            <a:ext cx="992679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pPr>
            <a:r>
              <a:t>oemcp=$(</a:t>
            </a:r>
            <a:r>
              <a:rPr>
                <a:solidFill>
                  <a:schemeClr val="accent3"/>
                </a:solidFill>
              </a:rPr>
              <a:t>cmd_to_get_oem_code_page</a:t>
            </a:r>
            <a:r>
              <a:t>)</a:t>
            </a:r>
          </a:p>
          <a:p>
            <a: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pPr>
            <a:r>
              <a:t>chcp.com $oemcp</a:t>
            </a:r>
          </a:p>
        </p:txBody>
      </p:sp>
      <p:sp>
        <p:nvSpPr>
          <p:cNvPr id="324" name="TextBox 11"/>
          <p:cNvSpPr txBox="1"/>
          <p:nvPr/>
        </p:nvSpPr>
        <p:spPr>
          <a:xfrm>
            <a:off x="1132601" y="4642552"/>
            <a:ext cx="427132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chcp.com 65001</a:t>
            </a:r>
          </a:p>
        </p:txBody>
      </p:sp>
      <p:sp>
        <p:nvSpPr>
          <p:cNvPr id="325" name="HKLM\SYSTEM\CurrentControlSet\Control\Nls\CodePage\OEMCP"/>
          <p:cNvSpPr txBox="1"/>
          <p:nvPr/>
        </p:nvSpPr>
        <p:spPr>
          <a:xfrm>
            <a:off x="2646594" y="1649729"/>
            <a:ext cx="8388501" cy="1005841"/>
          </a:xfrm>
          <a:prstGeom prst="rect">
            <a:avLst/>
          </a:prstGeom>
          <a:solidFill>
            <a:schemeClr val="accent4">
              <a:lumOff val="-909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t>HKLM\SYSTEM\CurrentControlSet\Control\Nls\CodePage\OEMCP</a:t>
            </a:r>
          </a:p>
        </p:txBody>
      </p:sp>
      <p:sp>
        <p:nvSpPr>
          <p:cNvPr id="327" name="Connection Line"/>
          <p:cNvSpPr/>
          <p:nvPr/>
        </p:nvSpPr>
        <p:spPr>
          <a:xfrm>
            <a:off x="11282681" y="2085476"/>
            <a:ext cx="601519" cy="1120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52" h="21600" extrusionOk="0">
                <a:moveTo>
                  <a:pt x="0" y="0"/>
                </a:moveTo>
                <a:cubicBezTo>
                  <a:pt x="20442" y="5621"/>
                  <a:pt x="21600" y="12821"/>
                  <a:pt x="3474" y="21600"/>
                </a:cubicBezTo>
              </a:path>
            </a:pathLst>
          </a:custGeom>
          <a:ln w="79375" cap="rnd">
            <a:solidFill>
              <a:schemeClr val="accent1"/>
            </a:solidFill>
            <a:headEnd type="triangle"/>
          </a:ln>
        </p:spPr>
        <p:txBody>
          <a:bodyPr/>
          <a:lstStyle/>
          <a:p>
            <a:endParaRPr/>
          </a:p>
        </p:txBody>
      </p:sp>
      <p:pic>
        <p:nvPicPr>
          <p:cNvPr id="2" name="Screen Recording 2020-02-27 at 6.17.16 PM">
            <a:hlinkClick r:id="" action="ppaction://media"/>
            <a:extLst>
              <a:ext uri="{FF2B5EF4-FFF2-40B4-BE49-F238E27FC236}">
                <a16:creationId xmlns:a16="http://schemas.microsoft.com/office/drawing/2014/main" id="{9D0B007B-894F-40B8-AF71-A97445098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074" y="76694"/>
            <a:ext cx="10607850" cy="6704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2" grpId="0" animBg="1" advAuto="0"/>
      <p:bldP spid="323" grpId="0" animBg="1" advAuto="0"/>
      <p:bldP spid="324" grpId="0" animBg="1" advAuto="0"/>
      <p:bldP spid="325" grpId="0" animBg="1" advAuto="0"/>
      <p:bldP spid="32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Box 7"/>
          <p:cNvSpPr txBox="1"/>
          <p:nvPr/>
        </p:nvSpPr>
        <p:spPr>
          <a:xfrm>
            <a:off x="1281430" y="2144507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330" name="TextBox 10"/>
          <p:cNvSpPr txBox="1"/>
          <p:nvPr/>
        </p:nvSpPr>
        <p:spPr>
          <a:xfrm>
            <a:off x="3960336" y="4012452"/>
            <a:ext cx="42713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331" name="TextBox 11"/>
          <p:cNvSpPr txBox="1"/>
          <p:nvPr/>
        </p:nvSpPr>
        <p:spPr>
          <a:xfrm>
            <a:off x="5002133" y="3078479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332" name="Execute Windows command on WSL Side"/>
          <p:cNvSpPr txBox="1"/>
          <p:nvPr/>
        </p:nvSpPr>
        <p:spPr>
          <a:xfrm>
            <a:off x="1095394" y="466994"/>
            <a:ext cx="100012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Execute Windows command on WSL Side</a:t>
            </a:r>
          </a:p>
        </p:txBody>
      </p:sp>
      <p:sp>
        <p:nvSpPr>
          <p:cNvPr id="333" name="TextBox 1"/>
          <p:cNvSpPr txBox="1"/>
          <p:nvPr/>
        </p:nvSpPr>
        <p:spPr>
          <a:xfrm rot="1371449">
            <a:off x="2757892" y="2926079"/>
            <a:ext cx="6676216" cy="1005841"/>
          </a:xfrm>
          <a:prstGeom prst="rect">
            <a:avLst/>
          </a:prstGeom>
          <a:solidFill>
            <a:schemeClr val="accent2">
              <a:lumOff val="-925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Uh… Benchmark? </a:t>
            </a:r>
          </a:p>
        </p:txBody>
      </p:sp>
      <p:pic>
        <p:nvPicPr>
          <p:cNvPr id="3" name="Screen Recording 2020-03-08 at 11.22.04 PM" descr="Screen Recording 2020-03-08 at 11.22.04 PM">
            <a:hlinkClick r:id="" action="ppaction://media"/>
            <a:extLst>
              <a:ext uri="{FF2B5EF4-FFF2-40B4-BE49-F238E27FC236}">
                <a16:creationId xmlns:a16="http://schemas.microsoft.com/office/drawing/2014/main" id="{CEB9C152-2788-1140-9C06-CB0B02131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393" y="260418"/>
            <a:ext cx="10971213" cy="6337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7"/>
          <p:cNvSpPr txBox="1"/>
          <p:nvPr/>
        </p:nvSpPr>
        <p:spPr>
          <a:xfrm>
            <a:off x="1228002" y="2144507"/>
            <a:ext cx="97359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individual tools (e.g., reg.exe)</a:t>
            </a:r>
          </a:p>
        </p:txBody>
      </p:sp>
      <p:sp>
        <p:nvSpPr>
          <p:cNvPr id="249" name="TextBox 10"/>
          <p:cNvSpPr txBox="1"/>
          <p:nvPr/>
        </p:nvSpPr>
        <p:spPr>
          <a:xfrm>
            <a:off x="3940283" y="4012452"/>
            <a:ext cx="431143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powershell.exe</a:t>
            </a:r>
          </a:p>
        </p:txBody>
      </p:sp>
      <p:sp>
        <p:nvSpPr>
          <p:cNvPr id="250" name="TextBox 11"/>
          <p:cNvSpPr txBox="1"/>
          <p:nvPr/>
        </p:nvSpPr>
        <p:spPr>
          <a:xfrm>
            <a:off x="5002133" y="3078479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cmd.exe</a:t>
            </a:r>
          </a:p>
        </p:txBody>
      </p:sp>
      <p:sp>
        <p:nvSpPr>
          <p:cNvPr id="251" name="Execute WSL command on Windows Side"/>
          <p:cNvSpPr txBox="1"/>
          <p:nvPr/>
        </p:nvSpPr>
        <p:spPr>
          <a:xfrm>
            <a:off x="1095394" y="466995"/>
            <a:ext cx="1007903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Execute W</a:t>
            </a:r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indows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command on W</a:t>
            </a:r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SL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Side</a:t>
            </a:r>
          </a:p>
        </p:txBody>
      </p:sp>
    </p:spTree>
    <p:extLst>
      <p:ext uri="{BB962C8B-B14F-4D97-AF65-F5344CB8AC3E}">
        <p14:creationId xmlns:p14="http://schemas.microsoft.com/office/powerpoint/2010/main" val="7890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7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0027 0.3819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 advAuto="0"/>
      <p:bldP spid="249" grpId="0" animBg="1" advAuto="0"/>
      <p:bldP spid="25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7"/>
          <p:cNvSpPr txBox="1"/>
          <p:nvPr/>
        </p:nvSpPr>
        <p:spPr>
          <a:xfrm>
            <a:off x="4853304" y="2144507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214" name="TextBox 10"/>
          <p:cNvSpPr txBox="1"/>
          <p:nvPr/>
        </p:nvSpPr>
        <p:spPr>
          <a:xfrm>
            <a:off x="4257992" y="4012452"/>
            <a:ext cx="3676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15" name="TextBox 11"/>
          <p:cNvSpPr txBox="1"/>
          <p:nvPr/>
        </p:nvSpPr>
        <p:spPr>
          <a:xfrm>
            <a:off x="5002133" y="3078479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</a:p>
        </p:txBody>
      </p:sp>
      <p:sp>
        <p:nvSpPr>
          <p:cNvPr id="216" name="Execute WSL command on Windows Side"/>
          <p:cNvSpPr txBox="1"/>
          <p:nvPr/>
        </p:nvSpPr>
        <p:spPr>
          <a:xfrm>
            <a:off x="1095394" y="3091179"/>
            <a:ext cx="100012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Execute WSL command on Windows Side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382805" pathEditMode="relative">
                                      <p:cBhvr>
                                        <p:cTn id="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 advAuto="0"/>
      <p:bldP spid="214" grpId="0" animBg="1" advAuto="0"/>
      <p:bldP spid="21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bash.exe -c [Command]"/>
          <p:cNvSpPr txBox="1"/>
          <p:nvPr/>
        </p:nvSpPr>
        <p:spPr>
          <a:xfrm>
            <a:off x="4090560" y="4586739"/>
            <a:ext cx="401088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 -c [Command]</a:t>
            </a:r>
          </a:p>
        </p:txBody>
      </p:sp>
      <p:sp>
        <p:nvSpPr>
          <p:cNvPr id="219" name="Uses bash command-line arguments."/>
          <p:cNvSpPr txBox="1"/>
          <p:nvPr/>
        </p:nvSpPr>
        <p:spPr>
          <a:xfrm>
            <a:off x="2974350" y="3881706"/>
            <a:ext cx="624330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Uses bash command-line arguments.</a:t>
            </a:r>
          </a:p>
        </p:txBody>
      </p:sp>
      <p:sp>
        <p:nvSpPr>
          <p:cNvPr id="220" name="TextBox 7"/>
          <p:cNvSpPr txBox="1"/>
          <p:nvPr/>
        </p:nvSpPr>
        <p:spPr>
          <a:xfrm>
            <a:off x="4853304" y="533462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B0F0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221" name="TextBox 10"/>
          <p:cNvSpPr txBox="1"/>
          <p:nvPr/>
        </p:nvSpPr>
        <p:spPr>
          <a:xfrm>
            <a:off x="4248616" y="5970594"/>
            <a:ext cx="3676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22" name="TextBox 11"/>
          <p:cNvSpPr txBox="1"/>
          <p:nvPr/>
        </p:nvSpPr>
        <p:spPr>
          <a:xfrm>
            <a:off x="4992757" y="5262707"/>
            <a:ext cx="218773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</a:p>
        </p:txBody>
      </p:sp>
      <p:sp>
        <p:nvSpPr>
          <p:cNvPr id="223" name="The remains of the legacy WSL"/>
          <p:cNvSpPr txBox="1"/>
          <p:nvPr/>
        </p:nvSpPr>
        <p:spPr>
          <a:xfrm>
            <a:off x="3203653" y="1446530"/>
            <a:ext cx="578469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The remains of the legacy WSL</a:t>
            </a:r>
          </a:p>
        </p:txBody>
      </p:sp>
      <p:sp>
        <p:nvSpPr>
          <p:cNvPr id="224" name="Bash on Ubuntu on Windows"/>
          <p:cNvSpPr txBox="1"/>
          <p:nvPr/>
        </p:nvSpPr>
        <p:spPr>
          <a:xfrm>
            <a:off x="3194277" y="2087879"/>
            <a:ext cx="57846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2"/>
                </a:solidFill>
              </a:defRPr>
            </a:pPr>
            <a:r>
              <a:rPr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latin typeface="Cascadia Code" panose="020B0609020000020004" pitchFamily="49" charset="0"/>
                <a:cs typeface="Cascadia Code" panose="020B0609020000020004" pitchFamily="49" charset="0"/>
              </a:rPr>
              <a:t>Bash</a:t>
            </a:r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 on Ubuntu on Windows</a:t>
            </a:r>
          </a:p>
        </p:txBody>
      </p:sp>
      <p:sp>
        <p:nvSpPr>
          <p:cNvPr id="225" name="bash.exe starts a bash login shell of your default WSL Linux distribution."/>
          <p:cNvSpPr txBox="1"/>
          <p:nvPr/>
        </p:nvSpPr>
        <p:spPr>
          <a:xfrm>
            <a:off x="1971629" y="2821885"/>
            <a:ext cx="824874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>
                <a:solidFill>
                  <a:srgbClr val="4EADE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 starts a </a:t>
            </a:r>
            <a:r>
              <a:rPr>
                <a:solidFill>
                  <a:srgbClr val="4FAEEA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bash</a:t>
            </a:r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 login shell of your default WSL Linux distribution.</a:t>
            </a:r>
          </a:p>
        </p:txBody>
      </p:sp>
      <p:pic>
        <p:nvPicPr>
          <p:cNvPr id="226" name="Screenshot 2020-02-10 at 10.40.54 PM.png" descr="Screenshot 2020-02-10 at 10.40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6" y="11334"/>
            <a:ext cx="12192001" cy="6835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  <p:bldP spid="219" grpId="0" animBg="1" advAuto="0"/>
      <p:bldP spid="223" grpId="0" build="p" animBg="1" advAuto="0"/>
      <p:bldP spid="224" grpId="0" build="p" animBg="1" advAuto="0"/>
      <p:bldP spid="225" grpId="0" build="p" animBg="1" advAuto="0"/>
      <p:bldP spid="226" grpId="0" animBg="1" advAuto="0"/>
      <p:bldP spid="226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Box 7"/>
          <p:cNvSpPr txBox="1"/>
          <p:nvPr/>
        </p:nvSpPr>
        <p:spPr>
          <a:xfrm>
            <a:off x="4853304" y="533462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229" name="TextBox 10"/>
          <p:cNvSpPr txBox="1"/>
          <p:nvPr/>
        </p:nvSpPr>
        <p:spPr>
          <a:xfrm>
            <a:off x="4248616" y="5970594"/>
            <a:ext cx="3676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30" name="TextBox 11"/>
          <p:cNvSpPr txBox="1"/>
          <p:nvPr/>
        </p:nvSpPr>
        <p:spPr>
          <a:xfrm>
            <a:off x="4992757" y="1236807"/>
            <a:ext cx="218773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4EADEA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</a:p>
        </p:txBody>
      </p:sp>
      <p:sp>
        <p:nvSpPr>
          <p:cNvPr id="231" name="Most advanced one…"/>
          <p:cNvSpPr txBox="1"/>
          <p:nvPr/>
        </p:nvSpPr>
        <p:spPr>
          <a:xfrm>
            <a:off x="2861462" y="2030729"/>
            <a:ext cx="6469078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Most advanced one</a:t>
            </a:r>
          </a:p>
          <a:p>
            <a:pPr algn="ctr">
              <a:defRPr sz="2500">
                <a:solidFill>
                  <a:srgbClr val="FFFFFF"/>
                </a:solidFill>
              </a:defRPr>
            </a:pPr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Merged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features from 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wslconfig.exe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32" name="wsl.exe ~ -d &lt;distro&gt; -u &lt;user&gt; -e [Command]"/>
          <p:cNvSpPr txBox="1"/>
          <p:nvPr/>
        </p:nvSpPr>
        <p:spPr>
          <a:xfrm>
            <a:off x="1951156" y="3002452"/>
            <a:ext cx="796948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3"/>
                </a:solidFill>
              </a:defRPr>
            </a:pPr>
            <a:r>
              <a:rPr dirty="0" err="1">
                <a:solidFill>
                  <a:srgbClr val="FFFFFF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dirty="0">
                <a:solidFill>
                  <a:srgbClr val="00C24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-d &lt;distro&gt;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dirty="0">
                <a:solidFill>
                  <a:srgbClr val="DB6A0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-u &lt;user&gt;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-e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dirty="0">
                <a:solidFill>
                  <a:srgbClr val="FFFFFF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[Command]</a:t>
            </a:r>
          </a:p>
        </p:txBody>
      </p:sp>
      <p:sp>
        <p:nvSpPr>
          <p:cNvPr id="233" name="Line"/>
          <p:cNvSpPr/>
          <p:nvPr/>
        </p:nvSpPr>
        <p:spPr>
          <a:xfrm flipV="1">
            <a:off x="4388161" y="3412761"/>
            <a:ext cx="1" cy="464503"/>
          </a:xfrm>
          <a:prstGeom prst="line">
            <a:avLst/>
          </a:prstGeom>
          <a:ln w="53975" cap="rnd">
            <a:solidFill>
              <a:schemeClr val="accent6">
                <a:satOff val="-7874"/>
                <a:lumOff val="13431"/>
              </a:schemeClr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34" name="wsl.exe executes commands with the default login shell of your WSL distribution."/>
          <p:cNvSpPr txBox="1"/>
          <p:nvPr/>
        </p:nvSpPr>
        <p:spPr>
          <a:xfrm>
            <a:off x="-44917" y="3629597"/>
            <a:ext cx="1228183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 err="1">
                <a:solidFill>
                  <a:srgbClr val="4EADE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executes commands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with the default login shell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of your WSL distribution.</a:t>
            </a:r>
          </a:p>
        </p:txBody>
      </p:sp>
      <p:sp>
        <p:nvSpPr>
          <p:cNvPr id="235" name="wsl.exe -e executes commands on your WSL distribution without any shell."/>
          <p:cNvSpPr txBox="1"/>
          <p:nvPr/>
        </p:nvSpPr>
        <p:spPr>
          <a:xfrm>
            <a:off x="26967" y="4596895"/>
            <a:ext cx="1211931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 err="1">
                <a:solidFill>
                  <a:srgbClr val="4EADE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  <a:r>
              <a:rPr dirty="0">
                <a:solidFill>
                  <a:srgbClr val="4EADE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dirty="0">
                <a:solidFill>
                  <a:srgbClr val="4EAEE9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-e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executes commands on your WSL distribution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without any shell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.</a:t>
            </a:r>
          </a:p>
        </p:txBody>
      </p:sp>
      <p:pic>
        <p:nvPicPr>
          <p:cNvPr id="2" name="Screen Recording 2020-02-28 at 8.33.42 PM">
            <a:hlinkClick r:id="" action="ppaction://media"/>
            <a:extLst>
              <a:ext uri="{FF2B5EF4-FFF2-40B4-BE49-F238E27FC236}">
                <a16:creationId xmlns:a16="http://schemas.microsoft.com/office/drawing/2014/main" id="{159A5D55-EDFA-4BF1-B3BE-75230AE76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049" y="381000"/>
            <a:ext cx="105537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17278 -0.0023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9 -0.00232 L 0.26992 -1.48148E-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1" grpId="0" uiExpand="1" build="p" bldLvl="5" animBg="1" advAuto="0"/>
      <p:bldP spid="232" grpId="0" animBg="1" advAuto="0"/>
      <p:bldP spid="233" grpId="0" animBg="1" advAuto="0"/>
      <p:bldP spid="233" grpId="1" animBg="1" advAuto="0"/>
      <p:bldP spid="234" grpId="0" build="p" animBg="1" advAuto="0"/>
      <p:bldP spid="235" grpId="0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7"/>
          <p:cNvSpPr txBox="1"/>
          <p:nvPr/>
        </p:nvSpPr>
        <p:spPr>
          <a:xfrm>
            <a:off x="4853304" y="533462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240" name="TextBox 10"/>
          <p:cNvSpPr txBox="1"/>
          <p:nvPr/>
        </p:nvSpPr>
        <p:spPr>
          <a:xfrm>
            <a:off x="4248616" y="1931994"/>
            <a:ext cx="3676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4FADEA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41" name="TextBox 11"/>
          <p:cNvSpPr txBox="1"/>
          <p:nvPr/>
        </p:nvSpPr>
        <p:spPr>
          <a:xfrm>
            <a:off x="4992757" y="1236807"/>
            <a:ext cx="218773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</a:p>
        </p:txBody>
      </p:sp>
      <p:sp>
        <p:nvSpPr>
          <p:cNvPr id="242" name="&lt;distro&gt;.exe with no arguments launches the user's default shell in the user's home directory."/>
          <p:cNvSpPr txBox="1"/>
          <p:nvPr/>
        </p:nvSpPr>
        <p:spPr>
          <a:xfrm>
            <a:off x="1188947" y="2819107"/>
            <a:ext cx="981410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solidFill>
                  <a:srgbClr val="4FAEE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with no arguments launches the user's default shell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in the user's home directory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.</a:t>
            </a:r>
          </a:p>
        </p:txBody>
      </p:sp>
      <p:sp>
        <p:nvSpPr>
          <p:cNvPr id="243" name="&lt;distro&gt;.exe run launches the user's default shell in the current working directory."/>
          <p:cNvSpPr txBox="1"/>
          <p:nvPr/>
        </p:nvSpPr>
        <p:spPr>
          <a:xfrm>
            <a:off x="1722080" y="4038129"/>
            <a:ext cx="8747840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solidFill>
                  <a:srgbClr val="4FADE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 run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launches the user's default shell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in the current working directory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.</a:t>
            </a:r>
          </a:p>
        </p:txBody>
      </p:sp>
      <p:sp>
        <p:nvSpPr>
          <p:cNvPr id="244" name="&lt;distro&gt;.exe run [Command] run the provided command line in the current working directory with user's default shell."/>
          <p:cNvSpPr txBox="1"/>
          <p:nvPr/>
        </p:nvSpPr>
        <p:spPr>
          <a:xfrm>
            <a:off x="1405431" y="5257151"/>
            <a:ext cx="938113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dirty="0">
                <a:solidFill>
                  <a:srgbClr val="4FADE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 run [Command]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run the provided command line </a:t>
            </a:r>
            <a:r>
              <a:rPr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in the current working directory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with user's default shell.</a:t>
            </a:r>
          </a:p>
        </p:txBody>
      </p:sp>
      <p:sp>
        <p:nvSpPr>
          <p:cNvPr id="245" name="Imported distribution…"/>
          <p:cNvSpPr txBox="1"/>
          <p:nvPr/>
        </p:nvSpPr>
        <p:spPr>
          <a:xfrm rot="1418071">
            <a:off x="3450565" y="3822114"/>
            <a:ext cx="5290870" cy="1015663"/>
          </a:xfrm>
          <a:prstGeom prst="rect">
            <a:avLst/>
          </a:prstGeom>
          <a:solidFill>
            <a:schemeClr val="accent2">
              <a:lumOff val="-925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Imported distribution </a:t>
            </a:r>
          </a:p>
          <a:p>
            <a:pPr algn="ctr">
              <a:defRPr sz="30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don’t have </a:t>
            </a:r>
            <a:r>
              <a:rPr dirty="0">
                <a:solidFill>
                  <a:srgbClr val="4FADE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46" name="&lt;distro&gt;.exe can be different from…"/>
          <p:cNvSpPr txBox="1"/>
          <p:nvPr/>
        </p:nvSpPr>
        <p:spPr>
          <a:xfrm rot="20519996">
            <a:off x="2094425" y="3822114"/>
            <a:ext cx="8003151" cy="1015663"/>
          </a:xfrm>
          <a:prstGeom prst="rect">
            <a:avLst/>
          </a:prstGeom>
          <a:solidFill>
            <a:schemeClr val="accent2">
              <a:lumOff val="-925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rgbClr val="4FADE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can be different from </a:t>
            </a:r>
          </a:p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d</a:t>
            </a:r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istribution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registered name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WSL root access without password"/>
          <p:cNvSpPr txBox="1">
            <a:spLocks noGrp="1"/>
          </p:cNvSpPr>
          <p:nvPr>
            <p:ph type="title"/>
          </p:nvPr>
        </p:nvSpPr>
        <p:spPr>
          <a:xfrm>
            <a:off x="919117" y="2960821"/>
            <a:ext cx="10353763" cy="12573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WSL root access without </a:t>
            </a:r>
            <a:r>
              <a:rPr lang="en-US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sudo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770AE-013A-4432-8171-6FAFBFBAE6D2}"/>
              </a:ext>
            </a:extLst>
          </p:cNvPr>
          <p:cNvSpPr txBox="1"/>
          <p:nvPr/>
        </p:nvSpPr>
        <p:spPr>
          <a:xfrm>
            <a:off x="1581150" y="4021795"/>
            <a:ext cx="9029700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FR" sz="2500" dirty="0">
                <a:solidFill>
                  <a:schemeClr val="accent3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wsl.exe -d &lt;</a:t>
            </a:r>
            <a:r>
              <a:rPr lang="fr-FR" sz="2500" dirty="0" err="1">
                <a:solidFill>
                  <a:schemeClr val="accent3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Distro</a:t>
            </a:r>
            <a:r>
              <a:rPr lang="fr-FR" sz="2500" dirty="0">
                <a:solidFill>
                  <a:schemeClr val="accent3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&gt; -u root (-e) &lt;Command&gt;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2A42B8E-9E1B-4618-B3E8-61941292B5F2}"/>
              </a:ext>
            </a:extLst>
          </p:cNvPr>
          <p:cNvSpPr txBox="1"/>
          <p:nvPr/>
        </p:nvSpPr>
        <p:spPr>
          <a:xfrm>
            <a:off x="4853304" y="533462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ACC10551-75B3-4DD0-9625-B15A8D01C299}"/>
              </a:ext>
            </a:extLst>
          </p:cNvPr>
          <p:cNvSpPr txBox="1"/>
          <p:nvPr/>
        </p:nvSpPr>
        <p:spPr>
          <a:xfrm>
            <a:off x="4995059" y="1931994"/>
            <a:ext cx="220188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4FADEA"/>
                </a:solidFill>
              </a:defRPr>
            </a:lvl1pPr>
          </a:lstStyle>
          <a:p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wsl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.exe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109BE5D-A737-4B4C-82FE-0F410E62E2D2}"/>
              </a:ext>
            </a:extLst>
          </p:cNvPr>
          <p:cNvSpPr txBox="1"/>
          <p:nvPr/>
        </p:nvSpPr>
        <p:spPr>
          <a:xfrm>
            <a:off x="4241646" y="1229306"/>
            <a:ext cx="370870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535353"/>
                </a:solidFill>
              </a:defRPr>
            </a:lvl1pPr>
          </a:lstStyle>
          <a:p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&lt;distro&gt;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.exe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7"/>
          <p:cNvSpPr txBox="1"/>
          <p:nvPr/>
        </p:nvSpPr>
        <p:spPr>
          <a:xfrm>
            <a:off x="4853304" y="2144507"/>
            <a:ext cx="24853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bash.exe</a:t>
            </a:r>
          </a:p>
        </p:txBody>
      </p:sp>
      <p:sp>
        <p:nvSpPr>
          <p:cNvPr id="249" name="TextBox 10"/>
          <p:cNvSpPr txBox="1"/>
          <p:nvPr/>
        </p:nvSpPr>
        <p:spPr>
          <a:xfrm>
            <a:off x="4257992" y="4012452"/>
            <a:ext cx="3676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&lt;distro&gt;.exe</a:t>
            </a:r>
          </a:p>
        </p:txBody>
      </p:sp>
      <p:sp>
        <p:nvSpPr>
          <p:cNvPr id="250" name="TextBox 11"/>
          <p:cNvSpPr txBox="1"/>
          <p:nvPr/>
        </p:nvSpPr>
        <p:spPr>
          <a:xfrm>
            <a:off x="5002133" y="3078479"/>
            <a:ext cx="218773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wsl.exe</a:t>
            </a:r>
          </a:p>
        </p:txBody>
      </p:sp>
      <p:sp>
        <p:nvSpPr>
          <p:cNvPr id="251" name="Execute WSL command on Windows Side"/>
          <p:cNvSpPr txBox="1"/>
          <p:nvPr/>
        </p:nvSpPr>
        <p:spPr>
          <a:xfrm>
            <a:off x="1095394" y="466995"/>
            <a:ext cx="1000121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Execute WSL command on Windows Side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EDD7D7-4A7C-B84D-A702-1A0641FC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dive in the code!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FCE72A-AB66-F34B-A899-6DAACF5D96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 idx="4294967295"/>
          </p:nvPr>
        </p:nvSpPr>
        <p:spPr>
          <a:xfrm>
            <a:off x="919161" y="1930400"/>
            <a:ext cx="10353676" cy="12573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WSL is awesome!</a:t>
            </a:r>
          </a:p>
        </p:txBody>
      </p:sp>
      <p:sp>
        <p:nvSpPr>
          <p:cNvPr id="187" name="Title 1"/>
          <p:cNvSpPr txBox="1"/>
          <p:nvPr/>
        </p:nvSpPr>
        <p:spPr>
          <a:xfrm>
            <a:off x="964881" y="3187700"/>
            <a:ext cx="10262236" cy="12573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lnSpc>
                <a:spcPct val="90000"/>
              </a:lnSpc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…and WSL Interoperability makes it 100x more awesome!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Execute WSL command on Windows Side"/>
          <p:cNvSpPr txBox="1"/>
          <p:nvPr/>
        </p:nvSpPr>
        <p:spPr>
          <a:xfrm>
            <a:off x="3196490" y="466995"/>
            <a:ext cx="579902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4698CC"/>
                </a:solidFill>
              </a:defRPr>
            </a:lvl1pPr>
          </a:lstStyle>
          <a:p>
            <a:r>
              <a:rPr lang="en-US" dirty="0">
                <a:latin typeface="Cascadia Code" panose="020B0609020000020004" pitchFamily="49" charset="0"/>
                <a:cs typeface="Cascadia Code" panose="020B0609020000020004" pitchFamily="49" charset="0"/>
              </a:rPr>
              <a:t>WSL Interoperability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42213-043C-4898-9A34-B43E773A1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94" y="1487606"/>
            <a:ext cx="10353763" cy="43035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Registry Information for WSL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Execute Windows executables using Administrator on WSL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…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9841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title"/>
          </p:nvPr>
        </p:nvSpPr>
        <p:spPr>
          <a:xfrm>
            <a:off x="919119" y="28731"/>
            <a:ext cx="10353762" cy="12573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Resources</a:t>
            </a:r>
          </a:p>
        </p:txBody>
      </p:sp>
      <p:sp>
        <p:nvSpPr>
          <p:cNvPr id="345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913795" y="1269777"/>
            <a:ext cx="10353762" cy="5196483"/>
          </a:xfrm>
          <a:prstGeom prst="rect">
            <a:avLst/>
          </a:prstGeom>
        </p:spPr>
        <p:txBody>
          <a:bodyPr/>
          <a:lstStyle/>
          <a:p>
            <a:pPr marL="317115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link to everything: </a:t>
            </a:r>
            <a:r>
              <a:rPr u="sng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348F9C"/>
                  </a:solidFill>
                </a:uFill>
                <a:latin typeface="Cascadia Code" panose="020B0609020000020004" pitchFamily="49" charset="0"/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348F9C"/>
                  </a:solidFill>
                </a:uFill>
                <a:latin typeface="Cascadia Code" panose="020B0609020000020004" pitchFamily="49" charset="0"/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//patrickwu.space</a:t>
            </a:r>
            <a:r>
              <a:rPr u="sng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348F9C"/>
                  </a:solidFill>
                </a:uFill>
                <a:latin typeface="Cascadia Code" panose="020B0609020000020004" pitchFamily="49" charset="0"/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/wslconf</a:t>
            </a:r>
          </a:p>
          <a:p>
            <a:pPr marL="317115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Twitter: </a:t>
            </a:r>
          </a:p>
          <a:p>
            <a:pPr marL="668250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53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Personal: @patrick330602 </a:t>
            </a:r>
          </a:p>
          <a:p>
            <a:pPr marL="668250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53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WSL Utilities: @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wslutilities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317115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IRC:</a:t>
            </a:r>
          </a:p>
          <a:p>
            <a:pPr marL="668250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53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Personal: 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callmepk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@ 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freenode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668250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53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WSL Utilities: #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wslu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@ 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freenode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668250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53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317115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References</a:t>
            </a:r>
          </a:p>
          <a:p>
            <a:pPr marL="668251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microsoft</a:t>
            </a:r>
            <a:r>
              <a:rPr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/WSL on GitHub 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–</a:t>
            </a:r>
            <a:r>
              <a:rPr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https://</a:t>
            </a:r>
            <a:r>
              <a:rPr lang="en-US"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github.com</a:t>
            </a:r>
            <a:r>
              <a:rPr lang="en-US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/Microsoft/WSL</a:t>
            </a:r>
            <a:endParaRPr sz="128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668251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WSL Documentation - 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https://</a:t>
            </a:r>
            <a:r>
              <a:rPr lang="en-HK"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docs.microsoft.com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en-HK"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en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-us/windows/</a:t>
            </a:r>
            <a:r>
              <a:rPr lang="en-HK"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/about</a:t>
            </a:r>
            <a:endParaRPr sz="128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668251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My </a:t>
            </a:r>
            <a:r>
              <a:rPr lang="en-US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posts </a:t>
            </a:r>
            <a:r>
              <a:rPr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about WSL -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 https://</a:t>
            </a:r>
            <a:r>
              <a:rPr lang="en-HK" sz="128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patrickwu.space</a:t>
            </a:r>
            <a:r>
              <a:rPr lang="en-HK" sz="1280" dirty="0">
                <a:latin typeface="Cascadia Code" panose="020B0609020000020004" pitchFamily="49" charset="0"/>
                <a:cs typeface="Cascadia Code" panose="020B0609020000020004" pitchFamily="49" charset="0"/>
              </a:rPr>
              <a:t>/tags/WSL</a:t>
            </a:r>
            <a:b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</a:b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317115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700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Fonts Used</a:t>
            </a:r>
          </a:p>
          <a:p>
            <a:pPr marL="668251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275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solidFill>
                  <a:schemeClr val="accent4">
                    <a:lumOff val="-9098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Px437 IBM VGA8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 - 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https://int10h.org/</a:t>
            </a:r>
            <a:r>
              <a:rPr lang="en-HK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oldschool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-pc-fonts/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[CC BY-SA 4.0 license] </a:t>
            </a:r>
          </a:p>
          <a:p>
            <a:pPr marL="668251" lvl="1" indent="-285750" defTabSz="388620">
              <a:spcBef>
                <a:spcPts val="500"/>
              </a:spcBef>
              <a:buFont typeface="Wingdings" panose="05000000000000000000" pitchFamily="2" charset="2"/>
              <a:buChar char="v"/>
              <a:defRPr sz="1275">
                <a:effectLst>
                  <a:outerShdw blurRad="10795" dist="21590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>
                <a:solidFill>
                  <a:schemeClr val="accent4">
                    <a:lumOff val="-9098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Cascadia Mono &amp; Code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- 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https://</a:t>
            </a:r>
            <a:r>
              <a:rPr lang="en-HK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github.com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en-HK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microsoft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en-HK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cascadia</a:t>
            </a:r>
            <a:r>
              <a:rPr lang="en-HK" dirty="0">
                <a:latin typeface="Cascadia Code" panose="020B0609020000020004" pitchFamily="49" charset="0"/>
                <a:cs typeface="Cascadia Code" panose="020B0609020000020004" pitchFamily="49" charset="0"/>
              </a:rPr>
              <a:t>-code 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[SIL Open Font License 1.1]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9F4695-C724-3C4A-879E-49851E0F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89" y="1286032"/>
            <a:ext cx="2142968" cy="2142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1"/>
          <p:cNvSpPr txBox="1">
            <a:spLocks noGrp="1"/>
          </p:cNvSpPr>
          <p:nvPr>
            <p:ph type="ctrTitle"/>
          </p:nvPr>
        </p:nvSpPr>
        <p:spPr>
          <a:xfrm>
            <a:off x="1370693" y="1769540"/>
            <a:ext cx="9440034" cy="1828802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Thank you!</a:t>
            </a:r>
          </a:p>
        </p:txBody>
      </p:sp>
      <p:sp>
        <p:nvSpPr>
          <p:cNvPr id="349" name="Subtitle 3"/>
          <p:cNvSpPr txBox="1">
            <a:spLocks noGrp="1"/>
          </p:cNvSpPr>
          <p:nvPr>
            <p:ph type="subTitle" sz="quarter" idx="1"/>
          </p:nvPr>
        </p:nvSpPr>
        <p:spPr>
          <a:xfrm>
            <a:off x="1370693" y="3773489"/>
            <a:ext cx="9440034" cy="1049868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Cascadia Code" panose="020B0609020000020004" pitchFamily="49" charset="0"/>
                <a:cs typeface="Cascadia Code" panose="020B0609020000020004" pitchFamily="49" charset="0"/>
              </a:rPr>
              <a:t>Now for Q &amp; 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emo"/>
          <p:cNvSpPr txBox="1"/>
          <p:nvPr/>
        </p:nvSpPr>
        <p:spPr>
          <a:xfrm>
            <a:off x="3940282" y="3075057"/>
            <a:ext cx="40100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scadia Code"/>
                <a:ea typeface="Cascadia Code"/>
                <a:cs typeface="Cascadia Code"/>
                <a:sym typeface="Cascadia Code"/>
              </a:defRPr>
            </a:lvl1pPr>
          </a:lstStyle>
          <a:p>
            <a:r>
              <a:rPr lang="en-US" dirty="0"/>
              <a:t>Auto Mounting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1164773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First of all…</a:t>
            </a:r>
          </a:p>
        </p:txBody>
      </p:sp>
      <p:pic>
        <p:nvPicPr>
          <p:cNvPr id="197" name="Picture 10" descr="Picture 10"/>
          <p:cNvPicPr>
            <a:picLocks noChangeAspect="1"/>
          </p:cNvPicPr>
          <p:nvPr/>
        </p:nvPicPr>
        <p:blipFill>
          <a:blip r:embed="rId4"/>
          <a:srcRect l="798" t="2669" r="616"/>
          <a:stretch>
            <a:fillRect/>
          </a:stretch>
        </p:blipFill>
        <p:spPr>
          <a:xfrm>
            <a:off x="-2" y="2046514"/>
            <a:ext cx="12192002" cy="48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le 1"/>
          <p:cNvSpPr txBox="1"/>
          <p:nvPr/>
        </p:nvSpPr>
        <p:spPr>
          <a:xfrm>
            <a:off x="1281248" y="2481943"/>
            <a:ext cx="9618856" cy="330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 defTabSz="457200">
              <a:spcBef>
                <a:spcPts val="600"/>
              </a:spcBef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Check your Windows version!</a:t>
            </a:r>
          </a:p>
        </p:txBody>
      </p:sp>
      <p:pic>
        <p:nvPicPr>
          <p:cNvPr id="199" name="Screenshot 2020-02-10 at 10.12.03 PM.png" descr="Screenshot 2020-02-10 at 10.12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01" y="3326507"/>
            <a:ext cx="6426201" cy="554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Content Placeholder 3"/>
          <p:cNvGraphicFramePr/>
          <p:nvPr>
            <p:extLst>
              <p:ext uri="{D42A27DB-BD31-4B8C-83A1-F6EECF244321}">
                <p14:modId xmlns:p14="http://schemas.microsoft.com/office/powerpoint/2010/main" val="1001547567"/>
              </p:ext>
            </p:extLst>
          </p:nvPr>
        </p:nvGraphicFramePr>
        <p:xfrm>
          <a:off x="588967" y="254174"/>
          <a:ext cx="11014065" cy="5898691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67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7643">
                <a:tc>
                  <a:txBody>
                    <a:bodyPr/>
                    <a:lstStyle/>
                    <a:p>
                      <a:pPr defTabSz="457200">
                        <a:defRPr sz="1400" b="0"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1607</a:t>
                      </a:r>
                      <a:endParaRPr sz="1400" dirty="0">
                        <a:solidFill>
                          <a:srgbClr val="FFFFFF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1703</a:t>
                      </a:r>
                      <a:endParaRPr sz="1400" dirty="0">
                        <a:solidFill>
                          <a:srgbClr val="FFFFFF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1709</a:t>
                      </a:r>
                      <a:endParaRPr sz="1400" dirty="0">
                        <a:solidFill>
                          <a:srgbClr val="FFFFFF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1803</a:t>
                      </a:r>
                    </a:p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1809</a:t>
                      </a:r>
                      <a:endParaRPr sz="1400" dirty="0">
                        <a:solidFill>
                          <a:srgbClr val="FFFFFF"/>
                        </a:solidFill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1903
1909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2004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lxrun.exe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bash.exe/wslconfig.exe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*1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*1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*1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*1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&lt;distro&gt;.exe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wsl.exe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*2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*2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WSL Interoperability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DrvFS Mounting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wsl.conf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*2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r>
                        <a:rPr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  <a:r>
                        <a:rPr baseline="300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*2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$WSL_DISTRO_NAME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$WSLENV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\\wsl$\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WSL2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75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/mnt/wsl/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FFFFFF"/>
                          </a:solidFill>
                          <a:effectLst/>
                        </a:defRPr>
                      </a:pPr>
                      <a:endParaRPr dirty="0">
                        <a:latin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 marL="45720" marR="45720" anchor="ctr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effectLst/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✓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02" name="TextBox 12"/>
          <p:cNvSpPr txBox="1"/>
          <p:nvPr/>
        </p:nvSpPr>
        <p:spPr>
          <a:xfrm>
            <a:off x="765029" y="6152865"/>
            <a:ext cx="474757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*1: Kept for backward compatibility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*2: feature of the function extended in these builds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heck whether WSL Interoperability is enabl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43484">
              <a:defRPr sz="3880">
                <a:effectLst>
                  <a:outerShdw blurRad="12319" dist="24638" dir="1464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Check whether WSL Interoperability is enabled</a:t>
            </a:r>
          </a:p>
        </p:txBody>
      </p:sp>
      <p:sp>
        <p:nvSpPr>
          <p:cNvPr id="205" name="/proc/sys/fs/binfmt_misc/WSLInterop"/>
          <p:cNvSpPr txBox="1"/>
          <p:nvPr/>
        </p:nvSpPr>
        <p:spPr>
          <a:xfrm>
            <a:off x="2788314" y="2391731"/>
            <a:ext cx="661537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3"/>
                </a:solidFill>
              </a:defRPr>
            </a:lvl1pPr>
          </a:lstStyle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/proc/sys/fs/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binfmt_misc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WSLInterop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206" name="Screenshot 2020-02-19 at 11.14.24 PM.png" descr="Screenshot 2020-02-19 at 11.14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2" y="3184348"/>
            <a:ext cx="1153663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Imported distribution…">
            <a:extLst>
              <a:ext uri="{FF2B5EF4-FFF2-40B4-BE49-F238E27FC236}">
                <a16:creationId xmlns:a16="http://schemas.microsoft.com/office/drawing/2014/main" id="{4D01CDC5-9A96-4FF8-8EB3-AC0A6B75FF11}"/>
              </a:ext>
            </a:extLst>
          </p:cNvPr>
          <p:cNvSpPr txBox="1"/>
          <p:nvPr/>
        </p:nvSpPr>
        <p:spPr>
          <a:xfrm rot="750677">
            <a:off x="2315122" y="2676516"/>
            <a:ext cx="7551104" cy="1015663"/>
          </a:xfrm>
          <a:prstGeom prst="rect">
            <a:avLst/>
          </a:prstGeom>
          <a:solidFill>
            <a:schemeClr val="accent2">
              <a:lumOff val="-925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You can also use it for checking</a:t>
            </a:r>
          </a:p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whether it is WSL</a:t>
            </a:r>
            <a:r>
              <a:rPr lang="zh-CN" altLang="en-US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or normal Linux</a:t>
            </a:r>
            <a:endParaRPr lang="en-US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/etc/wsl.con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etc</a:t>
            </a:r>
            <a:r>
              <a:rPr dirty="0"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wsl.conf</a:t>
            </a:r>
            <a:endParaRPr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84830-C000-45CE-B870-22B6700A0274}"/>
              </a:ext>
            </a:extLst>
          </p:cNvPr>
          <p:cNvSpPr txBox="1"/>
          <p:nvPr/>
        </p:nvSpPr>
        <p:spPr>
          <a:xfrm>
            <a:off x="2812855" y="1866900"/>
            <a:ext cx="6555639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[automount]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enabled = true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root = /</a:t>
            </a:r>
            <a:r>
              <a:rPr kumimoji="0" lang="en-HK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windir</a:t>
            </a: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/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options = "</a:t>
            </a:r>
            <a:r>
              <a:rPr kumimoji="0" lang="en-HK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metadata,umask</a:t>
            </a: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=22,fmask=11"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mountFsTab</a:t>
            </a: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 = false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K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scadia Code" panose="020B0609020000020004" pitchFamily="49" charset="0"/>
              <a:cs typeface="Cascadia Code" panose="020B0609020000020004" pitchFamily="49" charset="0"/>
              <a:sym typeface="Cascadia Mono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[network]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generateHosts</a:t>
            </a: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 = true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generateResolvConf</a:t>
            </a:r>
            <a:r>
              <a:rPr kumimoji="0" lang="en-HK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 = true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K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K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17713 or higher version</a:t>
            </a:r>
          </a:p>
          <a:p>
            <a:r>
              <a:rPr lang="en-US" sz="180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[interop] </a:t>
            </a:r>
            <a:r>
              <a:rPr lang="en-US" sz="1800" b="1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</a:p>
          <a:p>
            <a:r>
              <a:rPr lang="en-US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e</a:t>
            </a:r>
            <a:r>
              <a:rPr lang="en-US" sz="1800" b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nabled = True</a:t>
            </a:r>
          </a:p>
          <a:p>
            <a:r>
              <a:rPr lang="en-HK" sz="1800" b="0" dirty="0" err="1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appendWindowsPath</a:t>
            </a:r>
            <a:r>
              <a:rPr lang="en-HK" sz="1800" b="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True	</a:t>
            </a:r>
            <a:r>
              <a:rPr lang="en-HK" sz="1800" b="0" dirty="0">
                <a:solidFill>
                  <a:srgbClr val="FFFFFF"/>
                </a:solidFill>
                <a:latin typeface="SegoeUI"/>
              </a:rPr>
              <a:t>			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K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scadia Code" panose="020B0609020000020004" pitchFamily="49" charset="0"/>
              <a:cs typeface="Cascadia Code" panose="020B0609020000020004" pitchFamily="49" charset="0"/>
              <a:sym typeface="Cascadia Mon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D803D-3772-4CCD-8E21-5634643F29A9}"/>
              </a:ext>
            </a:extLst>
          </p:cNvPr>
          <p:cNvSpPr txBox="1"/>
          <p:nvPr/>
        </p:nvSpPr>
        <p:spPr>
          <a:xfrm>
            <a:off x="2616890" y="3124200"/>
            <a:ext cx="6947567" cy="138499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K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scadia Code" panose="020B0609020000020004" pitchFamily="49" charset="0"/>
                <a:cs typeface="Cascadia Code" panose="020B0609020000020004" pitchFamily="49" charset="0"/>
                <a:sym typeface="Cascadia Mono"/>
              </a:rPr>
              <a:t>https://docs.microsoft.com/en-us/windows/wsl/wsl-config#set-wsl-launch-settings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/etc/wsl.conf"/>
          <p:cNvSpPr txBox="1">
            <a:spLocks noGrp="1"/>
          </p:cNvSpPr>
          <p:nvPr>
            <p:ph type="title"/>
          </p:nvPr>
        </p:nvSpPr>
        <p:spPr>
          <a:xfrm>
            <a:off x="919119" y="1251285"/>
            <a:ext cx="10353763" cy="1257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Get the current Windows drive mounting point; </a:t>
            </a:r>
            <a:endParaRPr sz="28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" name="/etc/wsl.conf">
            <a:extLst>
              <a:ext uri="{FF2B5EF4-FFF2-40B4-BE49-F238E27FC236}">
                <a16:creationId xmlns:a16="http://schemas.microsoft.com/office/drawing/2014/main" id="{F9EE2693-20E7-AD4B-9D0D-EA90CAF2BB78}"/>
              </a:ext>
            </a:extLst>
          </p:cNvPr>
          <p:cNvSpPr txBox="1">
            <a:spLocks/>
          </p:cNvSpPr>
          <p:nvPr/>
        </p:nvSpPr>
        <p:spPr>
          <a:xfrm>
            <a:off x="919118" y="1995237"/>
            <a:ext cx="10353763" cy="12573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9pPr>
          </a:lstStyle>
          <a:p>
            <a:pPr hangingPunct="1"/>
            <a:r>
              <a:rPr lang="en-US" sz="280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Get the current System drive.</a:t>
            </a:r>
          </a:p>
        </p:txBody>
      </p:sp>
      <p:sp>
        <p:nvSpPr>
          <p:cNvPr id="6" name="/etc/wsl.conf">
            <a:extLst>
              <a:ext uri="{FF2B5EF4-FFF2-40B4-BE49-F238E27FC236}">
                <a16:creationId xmlns:a16="http://schemas.microsoft.com/office/drawing/2014/main" id="{9C6D399E-162A-DB4A-9EA9-7778C193E27A}"/>
              </a:ext>
            </a:extLst>
          </p:cNvPr>
          <p:cNvSpPr txBox="1">
            <a:spLocks/>
          </p:cNvSpPr>
          <p:nvPr/>
        </p:nvSpPr>
        <p:spPr>
          <a:xfrm>
            <a:off x="2317931" y="3442035"/>
            <a:ext cx="7556135" cy="12573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E2E7E8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uFillTx/>
                <a:latin typeface="Cascadia Mono"/>
                <a:ea typeface="Cascadia Mono"/>
                <a:cs typeface="Cascadia Mono"/>
                <a:sym typeface="Cascadia Mono"/>
              </a:defRPr>
            </a:lvl9pPr>
          </a:lstStyle>
          <a:p>
            <a:pPr hangingPunct="1"/>
            <a:r>
              <a:rPr lang="en-US" sz="2800" dirty="0">
                <a:solidFill>
                  <a:schemeClr val="bg1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Need to Get them</a:t>
            </a:r>
          </a:p>
          <a:p>
            <a:pPr hangingPunct="1"/>
            <a:r>
              <a:rPr lang="en-US" sz="2800" dirty="0">
                <a:ln w="9525" cap="flat">
                  <a:noFill/>
                  <a:prstDash val="solid"/>
                  <a:round/>
                </a:ln>
                <a:solidFill>
                  <a:srgbClr val="FFFF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without running Windows Executables</a:t>
            </a:r>
          </a:p>
        </p:txBody>
      </p:sp>
    </p:spTree>
    <p:extLst>
      <p:ext uri="{BB962C8B-B14F-4D97-AF65-F5344CB8AC3E}">
        <p14:creationId xmlns:p14="http://schemas.microsoft.com/office/powerpoint/2010/main" val="38934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SlateVTI">
  <a:themeElements>
    <a:clrScheme name="Slate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B456C"/>
      </a:accent1>
      <a:accent2>
        <a:srgbClr val="B94433"/>
      </a:accent2>
      <a:accent3>
        <a:srgbClr val="CB8D45"/>
      </a:accent3>
      <a:accent4>
        <a:srgbClr val="32B6A0"/>
      </a:accent4>
      <a:accent5>
        <a:srgbClr val="45AACB"/>
      </a:accent5>
      <a:accent6>
        <a:srgbClr val="3360B9"/>
      </a:accent6>
      <a:hlink>
        <a:srgbClr val="0000FF"/>
      </a:hlink>
      <a:folHlink>
        <a:srgbClr val="FF00FF"/>
      </a:folHlink>
    </a:clrScheme>
    <a:fontScheme name="Slate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ate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scadia Mono"/>
            <a:ea typeface="Cascadia Mono"/>
            <a:cs typeface="Cascadia Mono"/>
            <a:sym typeface="Cascadia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scadia Mono"/>
            <a:ea typeface="Cascadia Mono"/>
            <a:cs typeface="Cascadia Mono"/>
            <a:sym typeface="Cascadia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lateVTI">
  <a:themeElements>
    <a:clrScheme name="Slate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B456C"/>
      </a:accent1>
      <a:accent2>
        <a:srgbClr val="B94433"/>
      </a:accent2>
      <a:accent3>
        <a:srgbClr val="CB8D45"/>
      </a:accent3>
      <a:accent4>
        <a:srgbClr val="32B6A0"/>
      </a:accent4>
      <a:accent5>
        <a:srgbClr val="45AACB"/>
      </a:accent5>
      <a:accent6>
        <a:srgbClr val="3360B9"/>
      </a:accent6>
      <a:hlink>
        <a:srgbClr val="0000FF"/>
      </a:hlink>
      <a:folHlink>
        <a:srgbClr val="FF00FF"/>
      </a:folHlink>
    </a:clrScheme>
    <a:fontScheme name="Slate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ate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scadia Mono"/>
            <a:ea typeface="Cascadia Mono"/>
            <a:cs typeface="Cascadia Mono"/>
            <a:sym typeface="Cascadia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scadia Mono"/>
            <a:ea typeface="Cascadia Mono"/>
            <a:cs typeface="Cascadia Mono"/>
            <a:sym typeface="Cascadia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{D3E0A245-C9F4-6646-865E-496587C2F051}tf16401378</Template>
  <TotalTime>4089</TotalTime>
  <Words>1400</Words>
  <Application>Microsoft Macintosh PowerPoint</Application>
  <PresentationFormat>Widescreen</PresentationFormat>
  <Paragraphs>242</Paragraphs>
  <Slides>32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SegoeUI</vt:lpstr>
      <vt:lpstr>Calibri</vt:lpstr>
      <vt:lpstr>Cascadia Code</vt:lpstr>
      <vt:lpstr>Cascadia Mono</vt:lpstr>
      <vt:lpstr>Courier</vt:lpstr>
      <vt:lpstr>Helvetica</vt:lpstr>
      <vt:lpstr>Px437 IBM VGA8</vt:lpstr>
      <vt:lpstr>Wingdings</vt:lpstr>
      <vt:lpstr>SlateVTI</vt:lpstr>
      <vt:lpstr>Scripting with WSL interoperability: Tips &amp; Tricks</vt:lpstr>
      <vt:lpstr>Who Am I?</vt:lpstr>
      <vt:lpstr>WSL is awesome!</vt:lpstr>
      <vt:lpstr>PowerPoint Presentation</vt:lpstr>
      <vt:lpstr>First of all…</vt:lpstr>
      <vt:lpstr>PowerPoint Presentation</vt:lpstr>
      <vt:lpstr>Check whether WSL Interoperability is enabled</vt:lpstr>
      <vt:lpstr>/etc/wsl.conf</vt:lpstr>
      <vt:lpstr>Get the current Windows drive mounting point;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WSL root access without sudo</vt:lpstr>
      <vt:lpstr>PowerPoint Presentation</vt:lpstr>
      <vt:lpstr>Let’s dive in the code!</vt:lpstr>
      <vt:lpstr>PowerPoint Presentation</vt:lpstr>
      <vt:lpstr>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Scripting with WSL interoperability: Tips &amp; Tricks</dc:title>
  <dc:creator>Patrick Wu</dc:creator>
  <cp:lastModifiedBy>Patrick Wu</cp:lastModifiedBy>
  <cp:revision>84</cp:revision>
  <dcterms:modified xsi:type="dcterms:W3CDTF">2020-03-10T18:05:24Z</dcterms:modified>
</cp:coreProperties>
</file>